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5" r:id="rId3"/>
    <p:sldId id="340" r:id="rId4"/>
    <p:sldId id="271" r:id="rId5"/>
    <p:sldId id="304" r:id="rId6"/>
    <p:sldId id="334" r:id="rId7"/>
    <p:sldId id="287" r:id="rId8"/>
    <p:sldId id="273" r:id="rId9"/>
    <p:sldId id="324" r:id="rId10"/>
    <p:sldId id="325" r:id="rId11"/>
    <p:sldId id="320" r:id="rId12"/>
    <p:sldId id="310" r:id="rId13"/>
    <p:sldId id="328" r:id="rId14"/>
    <p:sldId id="332" r:id="rId15"/>
    <p:sldId id="335" r:id="rId16"/>
    <p:sldId id="299" r:id="rId17"/>
    <p:sldId id="298" r:id="rId18"/>
    <p:sldId id="300" r:id="rId19"/>
    <p:sldId id="302" r:id="rId20"/>
    <p:sldId id="301" r:id="rId21"/>
    <p:sldId id="309" r:id="rId22"/>
    <p:sldId id="338" r:id="rId23"/>
    <p:sldId id="286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ACEF"/>
    <a:srgbClr val="7F7F7F"/>
    <a:srgbClr val="0E1B62"/>
    <a:srgbClr val="6FCCF5"/>
    <a:srgbClr val="0B14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1525" autoAdjust="0"/>
  </p:normalViewPr>
  <p:slideViewPr>
    <p:cSldViewPr snapToGrid="0" snapToObjects="1">
      <p:cViewPr varScale="1">
        <p:scale>
          <a:sx n="107" d="100"/>
          <a:sy n="107" d="100"/>
        </p:scale>
        <p:origin x="-74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EF851-0B65-4D2F-A924-F0113ABF672B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83ECB-6095-4FB1-A786-C24437F3F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25A1C-1197-4940-A12B-D1985CFFFF6F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ABF7D-F330-3643-9F7F-F8D6798F19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399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591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80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53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215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800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800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BF7D-F330-3643-9F7F-F8D6798F194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15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EI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96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ERTU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98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18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16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CHAMEN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2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160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3.wdp"/><Relationship Id="rId3" Type="http://schemas.microsoft.com/office/2007/relationships/hdphoto" Target="../media/hdphoto3.wdp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10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3" Type="http://schemas.microsoft.com/office/2007/relationships/hdphoto" Target="../media/hdphoto3.wdp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2702" y="2580972"/>
            <a:ext cx="508299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Effective Resolution Regimes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Eloise Williams-Dunkley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Jamaica Deposit Insurance Corporation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</a:rPr>
              <a:t>April </a:t>
            </a:r>
            <a:r>
              <a:rPr lang="en-US" sz="2000" b="1" dirty="0" smtClean="0">
                <a:solidFill>
                  <a:schemeClr val="bg1"/>
                </a:solidFill>
              </a:rPr>
              <a:t>2017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São Paulo, Brazil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7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1164654" y="1195801"/>
            <a:ext cx="7341896" cy="3726069"/>
            <a:chOff x="45773" y="1449591"/>
            <a:chExt cx="8780078" cy="3726069"/>
          </a:xfrm>
        </p:grpSpPr>
        <p:grpSp>
          <p:nvGrpSpPr>
            <p:cNvPr id="5" name="Group 22"/>
            <p:cNvGrpSpPr/>
            <p:nvPr/>
          </p:nvGrpSpPr>
          <p:grpSpPr>
            <a:xfrm>
              <a:off x="45773" y="1449591"/>
              <a:ext cx="7700221" cy="3726069"/>
              <a:chOff x="1429407" y="104342"/>
              <a:chExt cx="10083417" cy="4372098"/>
            </a:xfrm>
          </p:grpSpPr>
          <p:grpSp>
            <p:nvGrpSpPr>
              <p:cNvPr id="8" name="Group 1"/>
              <p:cNvGrpSpPr/>
              <p:nvPr/>
            </p:nvGrpSpPr>
            <p:grpSpPr>
              <a:xfrm>
                <a:off x="1429407" y="104342"/>
                <a:ext cx="10083417" cy="4372098"/>
                <a:chOff x="-136636" y="-747120"/>
                <a:chExt cx="9809163" cy="869297"/>
              </a:xfrm>
            </p:grpSpPr>
            <p:sp>
              <p:nvSpPr>
                <p:cNvPr id="3" name="Trapezoid 2"/>
                <p:cNvSpPr/>
                <p:nvPr/>
              </p:nvSpPr>
              <p:spPr>
                <a:xfrm rot="10800000">
                  <a:off x="-136636" y="-747120"/>
                  <a:ext cx="9809163" cy="869297"/>
                </a:xfrm>
                <a:prstGeom prst="trapezoid">
                  <a:avLst>
                    <a:gd name="adj" fmla="val 85837"/>
                  </a:avLst>
                </a:prstGeom>
                <a:solidFill>
                  <a:srgbClr val="0E1B6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" name="Trapezoid 4"/>
                <p:cNvSpPr/>
                <p:nvPr/>
              </p:nvSpPr>
              <p:spPr>
                <a:xfrm>
                  <a:off x="2519122" y="-690522"/>
                  <a:ext cx="5702413" cy="18166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bg1"/>
                      </a:solidFill>
                    </a:rPr>
                    <a:t>Risk </a:t>
                  </a:r>
                  <a:r>
                    <a:rPr lang="en-US" sz="2000" b="1" kern="1200" dirty="0" smtClean="0">
                      <a:solidFill>
                        <a:schemeClr val="bg1"/>
                      </a:solidFill>
                    </a:rPr>
                    <a:t>Minimizer 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Full suite of intervention and resolution powers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400" b="1" kern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Group 7"/>
              <p:cNvGrpSpPr/>
              <p:nvPr/>
            </p:nvGrpSpPr>
            <p:grpSpPr>
              <a:xfrm>
                <a:off x="2903172" y="1074956"/>
                <a:ext cx="7118091" cy="3401483"/>
                <a:chOff x="1133495" y="681683"/>
                <a:chExt cx="8123447" cy="1021971"/>
              </a:xfrm>
            </p:grpSpPr>
            <p:sp>
              <p:nvSpPr>
                <p:cNvPr id="9" name="Trapezoid 8"/>
                <p:cNvSpPr/>
                <p:nvPr/>
              </p:nvSpPr>
              <p:spPr>
                <a:xfrm rot="10800000">
                  <a:off x="1133495" y="681683"/>
                  <a:ext cx="8123447" cy="1021971"/>
                </a:xfrm>
                <a:prstGeom prst="trapezoid">
                  <a:avLst>
                    <a:gd name="adj" fmla="val 84373"/>
                  </a:avLst>
                </a:prstGeom>
                <a:solidFill>
                  <a:srgbClr val="13ACE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Trapezoid 4"/>
                <p:cNvSpPr/>
                <p:nvPr/>
              </p:nvSpPr>
              <p:spPr>
                <a:xfrm>
                  <a:off x="2116355" y="788095"/>
                  <a:ext cx="5970998" cy="20220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kern="1200" dirty="0"/>
                    <a:t>Loss </a:t>
                  </a:r>
                  <a:r>
                    <a:rPr lang="en-US" b="1" kern="1200" dirty="0" smtClean="0"/>
                    <a:t>Minimizer</a:t>
                  </a:r>
                </a:p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/>
                    <a:t>Executes least-cost resolution powers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000" b="1" kern="12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159416" y="1927646"/>
                <a:ext cx="4666229" cy="2548793"/>
                <a:chOff x="2559999" y="1452681"/>
                <a:chExt cx="5461830" cy="1329842"/>
              </a:xfrm>
            </p:grpSpPr>
            <p:sp>
              <p:nvSpPr>
                <p:cNvPr id="15" name="Trapezoid 14"/>
                <p:cNvSpPr/>
                <p:nvPr/>
              </p:nvSpPr>
              <p:spPr>
                <a:xfrm rot="10800000">
                  <a:off x="2559999" y="1452681"/>
                  <a:ext cx="5461830" cy="1329842"/>
                </a:xfrm>
                <a:prstGeom prst="trapezoid">
                  <a:avLst>
                    <a:gd name="adj" fmla="val 85837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Trapezoid 4"/>
                <p:cNvSpPr/>
                <p:nvPr/>
              </p:nvSpPr>
              <p:spPr>
                <a:xfrm>
                  <a:off x="3441994" y="1740534"/>
                  <a:ext cx="3619339" cy="20301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en-US" b="1" kern="1200" dirty="0">
                      <a:solidFill>
                        <a:schemeClr val="bg1"/>
                      </a:solidFill>
                    </a:rPr>
                    <a:t>Paybox </a:t>
                  </a:r>
                  <a:r>
                    <a:rPr lang="en-US" b="1" kern="1200" dirty="0" smtClean="0">
                      <a:solidFill>
                        <a:schemeClr val="bg1"/>
                      </a:solidFill>
                    </a:rPr>
                    <a:t>Plus</a:t>
                  </a:r>
                </a:p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dirty="0" smtClean="0"/>
                    <a:t>Additional</a:t>
                  </a:r>
                  <a:r>
                    <a:rPr lang="en-US" dirty="0" smtClean="0"/>
                    <a:t> </a:t>
                  </a:r>
                  <a:r>
                    <a:rPr lang="en-US" sz="1400" dirty="0" smtClean="0"/>
                    <a:t>responsibilities</a:t>
                  </a:r>
                  <a:r>
                    <a:rPr lang="en-US" dirty="0" smtClean="0"/>
                    <a:t> </a:t>
                  </a:r>
                  <a:r>
                    <a:rPr lang="en-US" sz="1400" dirty="0" smtClean="0"/>
                    <a:t>e.g. financial assistance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b="1" kern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9"/>
              <p:cNvGrpSpPr/>
              <p:nvPr/>
            </p:nvGrpSpPr>
            <p:grpSpPr>
              <a:xfrm>
                <a:off x="5447332" y="2935015"/>
                <a:ext cx="2039643" cy="1512736"/>
                <a:chOff x="4289178" y="2531484"/>
                <a:chExt cx="2877323" cy="1512736"/>
              </a:xfrm>
            </p:grpSpPr>
            <p:sp>
              <p:nvSpPr>
                <p:cNvPr id="21" name="Trapezoid 20"/>
                <p:cNvSpPr/>
                <p:nvPr/>
              </p:nvSpPr>
              <p:spPr>
                <a:xfrm rot="10800000">
                  <a:off x="4289178" y="2531484"/>
                  <a:ext cx="2877323" cy="1512736"/>
                </a:xfrm>
                <a:prstGeom prst="trapezoid">
                  <a:avLst>
                    <a:gd name="adj" fmla="val 85837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Trapezoid 4"/>
                <p:cNvSpPr/>
                <p:nvPr/>
              </p:nvSpPr>
              <p:spPr>
                <a:xfrm>
                  <a:off x="4701040" y="2895555"/>
                  <a:ext cx="2196576" cy="4382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en-US" sz="1600" b="1" kern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Paybox</a:t>
                  </a:r>
                </a:p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300" dirty="0" smtClean="0">
                      <a:solidFill>
                        <a:srgbClr val="0E1B62"/>
                      </a:solidFill>
                    </a:rPr>
                    <a:t>Reimburse Depositors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3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0" name="Group 40"/>
            <p:cNvGrpSpPr/>
            <p:nvPr/>
          </p:nvGrpSpPr>
          <p:grpSpPr>
            <a:xfrm>
              <a:off x="1528572" y="1483453"/>
              <a:ext cx="7297279" cy="3483147"/>
              <a:chOff x="1528572" y="1483453"/>
              <a:chExt cx="7297279" cy="3483147"/>
            </a:xfrm>
          </p:grpSpPr>
          <p:sp>
            <p:nvSpPr>
              <p:cNvPr id="7" name="Rounded Rectangle 4"/>
              <p:cNvSpPr/>
              <p:nvPr/>
            </p:nvSpPr>
            <p:spPr>
              <a:xfrm>
                <a:off x="4296764" y="1483453"/>
                <a:ext cx="3449231" cy="3231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kern="1200" dirty="0"/>
              </a:p>
            </p:txBody>
          </p:sp>
          <p:sp>
            <p:nvSpPr>
              <p:cNvPr id="13" name="Rounded Rectangle 4"/>
              <p:cNvSpPr/>
              <p:nvPr/>
            </p:nvSpPr>
            <p:spPr>
              <a:xfrm>
                <a:off x="7248675" y="3805266"/>
                <a:ext cx="1577176" cy="646334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kern="1200" dirty="0"/>
              </a:p>
            </p:txBody>
          </p:sp>
          <p:sp>
            <p:nvSpPr>
              <p:cNvPr id="19" name="Rounded Rectangle 4"/>
              <p:cNvSpPr/>
              <p:nvPr/>
            </p:nvSpPr>
            <p:spPr>
              <a:xfrm>
                <a:off x="4671647" y="3862000"/>
                <a:ext cx="2137129" cy="68376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kern="1200" dirty="0"/>
              </a:p>
            </p:txBody>
          </p:sp>
          <p:sp>
            <p:nvSpPr>
              <p:cNvPr id="27" name="Rounded Rectangle 4"/>
              <p:cNvSpPr/>
              <p:nvPr/>
            </p:nvSpPr>
            <p:spPr>
              <a:xfrm>
                <a:off x="1528572" y="4451600"/>
                <a:ext cx="1177403" cy="515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 dirty="0"/>
              </a:p>
            </p:txBody>
          </p:sp>
        </p:grpSp>
      </p:grpSp>
      <p:grpSp>
        <p:nvGrpSpPr>
          <p:cNvPr id="25" name="Group 4"/>
          <p:cNvGrpSpPr/>
          <p:nvPr/>
        </p:nvGrpSpPr>
        <p:grpSpPr>
          <a:xfrm>
            <a:off x="981451" y="642605"/>
            <a:ext cx="6990920" cy="418376"/>
            <a:chOff x="1233433" y="254720"/>
            <a:chExt cx="1778789" cy="530530"/>
          </a:xfrm>
        </p:grpSpPr>
        <p:sp>
          <p:nvSpPr>
            <p:cNvPr id="32" name="Rounded Rectangle 31"/>
            <p:cNvSpPr/>
            <p:nvPr/>
          </p:nvSpPr>
          <p:spPr>
            <a:xfrm>
              <a:off x="1315762" y="254720"/>
              <a:ext cx="1696460" cy="53053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400" b="1" dirty="0">
                  <a:solidFill>
                    <a:srgbClr val="0E1B62"/>
                  </a:solidFill>
                </a:rPr>
                <a:t>Role of the Deposit Insurer in Resolution</a:t>
              </a:r>
            </a:p>
          </p:txBody>
        </p:sp>
        <p:sp>
          <p:nvSpPr>
            <p:cNvPr id="33" name="Rounded Rectangle 4"/>
            <p:cNvSpPr/>
            <p:nvPr/>
          </p:nvSpPr>
          <p:spPr>
            <a:xfrm>
              <a:off x="1233433" y="270250"/>
              <a:ext cx="1511407" cy="5150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solidFill>
                  <a:srgbClr val="0E1B6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98" y="1227816"/>
            <a:ext cx="843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5598" y="1012371"/>
            <a:ext cx="85615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599" y="827705"/>
            <a:ext cx="85615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E1B62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The Case of Jamaica:</a:t>
            </a:r>
          </a:p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Proposals to Establish a Special Resolution Regime for Deposit Taking Institutions (DTIs) and Non Deposit Taking Institutions</a:t>
            </a:r>
          </a:p>
          <a:p>
            <a:pPr algn="ctr"/>
            <a:endParaRPr lang="en-US" sz="2000" b="1" dirty="0" smtClean="0">
              <a:solidFill>
                <a:srgbClr val="0E1B62"/>
              </a:solidFill>
            </a:endParaRPr>
          </a:p>
          <a:p>
            <a:pPr algn="ctr"/>
            <a:endParaRPr lang="en-US" sz="2000" b="1" dirty="0" smtClean="0">
              <a:solidFill>
                <a:srgbClr val="0E1B62"/>
              </a:solidFill>
            </a:endParaRPr>
          </a:p>
          <a:p>
            <a:pPr algn="ctr"/>
            <a:endParaRPr lang="en-US" sz="2000" b="1" dirty="0" smtClean="0">
              <a:solidFill>
                <a:srgbClr val="0E1B62"/>
              </a:solidFill>
            </a:endParaRPr>
          </a:p>
          <a:p>
            <a:pPr algn="ctr"/>
            <a:endParaRPr lang="en-US" sz="2000" b="1" dirty="0" smtClean="0">
              <a:solidFill>
                <a:srgbClr val="0E1B62"/>
              </a:solidFill>
            </a:endParaRPr>
          </a:p>
          <a:p>
            <a:pPr algn="ctr"/>
            <a:endParaRPr lang="en-US" sz="2000" b="1" dirty="0" smtClean="0">
              <a:solidFill>
                <a:srgbClr val="0E1B62"/>
              </a:solidFill>
            </a:endParaRPr>
          </a:p>
          <a:p>
            <a:pPr algn="ctr"/>
            <a:endParaRPr lang="en-US" sz="2000" b="1" dirty="0" smtClean="0">
              <a:solidFill>
                <a:srgbClr val="0E1B62"/>
              </a:solidFill>
            </a:endParaRPr>
          </a:p>
          <a:p>
            <a:pPr algn="ctr"/>
            <a:endParaRPr lang="en-US" sz="2000" b="1" dirty="0" smtClean="0">
              <a:solidFill>
                <a:srgbClr val="0E1B62"/>
              </a:solidFill>
            </a:endParaRPr>
          </a:p>
          <a:p>
            <a:pPr algn="ctr"/>
            <a:endParaRPr lang="en-US" sz="2000" dirty="0"/>
          </a:p>
        </p:txBody>
      </p:sp>
      <p:pic>
        <p:nvPicPr>
          <p:cNvPr id="21508" name="Picture 4" descr="Image result for blank map of jama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058" y="2308193"/>
            <a:ext cx="6898548" cy="26633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69074" y="2905912"/>
            <a:ext cx="1700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37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7F7F7F"/>
                </a:solidFill>
              </a:rPr>
              <a:t>Commercial Banks</a:t>
            </a:r>
            <a:endParaRPr lang="en-US" sz="1400" b="1" dirty="0">
              <a:solidFill>
                <a:srgbClr val="7F7F7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5311" y="3367577"/>
            <a:ext cx="1700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37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7F7F7F"/>
                </a:solidFill>
              </a:rPr>
              <a:t>Building Societies</a:t>
            </a:r>
            <a:endParaRPr lang="en-US" sz="1400" b="1" dirty="0">
              <a:solidFill>
                <a:srgbClr val="7F7F7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3330" y="3675354"/>
            <a:ext cx="1700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37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7F7F7F"/>
                </a:solidFill>
              </a:rPr>
              <a:t>Merchant Banks</a:t>
            </a:r>
            <a:endParaRPr lang="en-US" sz="1400" b="1" dirty="0">
              <a:solidFill>
                <a:srgbClr val="7F7F7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2010" y="2905912"/>
            <a:ext cx="1700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37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7F7F7F"/>
                </a:solidFill>
              </a:rPr>
              <a:t>Securities Dealers</a:t>
            </a:r>
            <a:endParaRPr lang="en-US" sz="1400" b="1" dirty="0">
              <a:solidFill>
                <a:srgbClr val="7F7F7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4498" y="3367577"/>
            <a:ext cx="22546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37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7F7F7F"/>
                </a:solidFill>
              </a:rPr>
              <a:t>Life Insurance Companies</a:t>
            </a:r>
            <a:endParaRPr lang="en-US" sz="1400" b="1" dirty="0">
              <a:solidFill>
                <a:srgbClr val="7F7F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8002" y="3820338"/>
            <a:ext cx="252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37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7F7F7F"/>
                </a:solidFill>
              </a:rPr>
              <a:t>General Insurance Companies</a:t>
            </a:r>
            <a:endParaRPr lang="en-US" sz="1400" b="1" dirty="0">
              <a:solidFill>
                <a:srgbClr val="7F7F7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7723" y="4128115"/>
            <a:ext cx="1700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37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7F7F7F"/>
                </a:solidFill>
              </a:rPr>
              <a:t>Credit Unions</a:t>
            </a:r>
            <a:endParaRPr lang="en-US" sz="1400" b="1" dirty="0">
              <a:solidFill>
                <a:srgbClr val="7F7F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3330" y="2444246"/>
            <a:ext cx="1700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37000"/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7F7F7F"/>
                </a:solidFill>
              </a:rPr>
              <a:t>FHCs</a:t>
            </a:r>
            <a:endParaRPr lang="en-US" sz="14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6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598" y="1471291"/>
            <a:ext cx="856151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21" y="135731"/>
            <a:ext cx="89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Overview of Jamaica's Financial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598" y="778669"/>
            <a:ext cx="8561518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/>
              <a:t>Financial Crisis in Jamaica, 1990s:  cost taxpayers approx. 40% of GDP – JM$107 billion</a:t>
            </a:r>
          </a:p>
          <a:p>
            <a:pPr>
              <a:spcAft>
                <a:spcPts val="1000"/>
              </a:spcAft>
            </a:pPr>
            <a:r>
              <a:rPr lang="en-US" b="1" dirty="0" smtClean="0"/>
              <a:t>Subsequent Financial Sector Reforms include: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 smtClean="0"/>
              <a:t>Establishment of Explicit Deposit Insurance Scheme   est. 1998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 smtClean="0"/>
              <a:t> Enhancements: regulatory framework for Non  DTIs – Financial Services Commission  (FSC) est. 2001; enhancements to the prudential requirements for Non DTIs;  establishment of FHCs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 smtClean="0"/>
              <a:t>Enhancements: regulatory framework for </a:t>
            </a:r>
            <a:r>
              <a:rPr lang="en-US" smtClean="0"/>
              <a:t>DTIs (BOJ)– </a:t>
            </a:r>
            <a:r>
              <a:rPr lang="en-US" dirty="0" smtClean="0"/>
              <a:t>consolidated supervision; risk based supervision; stronger prudential requirements; establishment of FHCs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 smtClean="0"/>
              <a:t>Implement: International Standards (e.g. Basel and FATF) – Ongoing activities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 smtClean="0"/>
              <a:t>Promulgation of regulations for supervision of Credit Unions   – In Progress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 smtClean="0"/>
              <a:t>Establishment of a Special Resolution Regime for Financial Institutions (FSB Key Attributes) – Consultation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1341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blue umbrella clip art"/>
          <p:cNvPicPr>
            <a:picLocks noChangeAspect="1" noChangeArrowheads="1"/>
          </p:cNvPicPr>
          <p:nvPr/>
        </p:nvPicPr>
        <p:blipFill>
          <a:blip r:embed="rId2">
            <a:grayscl/>
            <a:lum contrast="-100000"/>
          </a:blip>
          <a:srcRect/>
          <a:stretch>
            <a:fillRect/>
          </a:stretch>
        </p:blipFill>
        <p:spPr bwMode="auto">
          <a:xfrm>
            <a:off x="1587028" y="2491019"/>
            <a:ext cx="2512898" cy="1802682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66699" y="1009652"/>
            <a:ext cx="8658225" cy="570574"/>
          </a:xfrm>
          <a:prstGeom prst="rect">
            <a:avLst/>
          </a:prstGeom>
          <a:solidFill>
            <a:srgbClr val="13ACEF">
              <a:alpha val="7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REGULATORS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8206" y="2000226"/>
            <a:ext cx="2201661" cy="408623"/>
          </a:xfrm>
          <a:prstGeom prst="roundRect">
            <a:avLst/>
          </a:prstGeom>
          <a:solidFill>
            <a:srgbClr val="7F7F7F"/>
          </a:solidFill>
          <a:ln>
            <a:solidFill>
              <a:srgbClr val="0E1B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Minister of Finance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2488" y="1026562"/>
            <a:ext cx="1683153" cy="369332"/>
          </a:xfrm>
          <a:prstGeom prst="rect">
            <a:avLst/>
          </a:prstGeom>
          <a:solidFill>
            <a:srgbClr val="7F7F7F"/>
          </a:solidFill>
          <a:ln>
            <a:solidFill>
              <a:srgbClr val="0E1B6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Bank of Jamaica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821" y="2112411"/>
            <a:ext cx="2663165" cy="369332"/>
          </a:xfrm>
          <a:prstGeom prst="rect">
            <a:avLst/>
          </a:prstGeom>
          <a:solidFill>
            <a:srgbClr val="7F7F7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Deposit Taking Institutions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0725" y="2095500"/>
            <a:ext cx="3126433" cy="369332"/>
          </a:xfrm>
          <a:prstGeom prst="rect">
            <a:avLst/>
          </a:prstGeom>
          <a:solidFill>
            <a:srgbClr val="7F7F7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Non-Deposit Taking Institutions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03060" y="1009651"/>
            <a:ext cx="3024098" cy="369332"/>
          </a:xfrm>
          <a:prstGeom prst="rect">
            <a:avLst/>
          </a:prstGeom>
          <a:solidFill>
            <a:srgbClr val="7F7F7F"/>
          </a:solidFill>
          <a:ln>
            <a:solidFill>
              <a:srgbClr val="0E1B6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Financial Services Commission</a:t>
            </a:r>
            <a:endParaRPr lang="en-US" dirty="0"/>
          </a:p>
        </p:txBody>
      </p:sp>
      <p:cxnSp>
        <p:nvCxnSpPr>
          <p:cNvPr id="20" name="Straight Connector 19"/>
          <p:cNvCxnSpPr>
            <a:stCxn id="5" idx="2"/>
          </p:cNvCxnSpPr>
          <p:nvPr/>
        </p:nvCxnSpPr>
        <p:spPr>
          <a:xfrm flipH="1">
            <a:off x="1690689" y="1395894"/>
            <a:ext cx="3376" cy="716517"/>
          </a:xfrm>
          <a:prstGeom prst="line">
            <a:avLst/>
          </a:prstGeom>
          <a:ln>
            <a:solidFill>
              <a:srgbClr val="0E1B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23899" y="3230134"/>
            <a:ext cx="1818661" cy="976732"/>
            <a:chOff x="723900" y="2501384"/>
            <a:chExt cx="1818661" cy="976732"/>
          </a:xfrm>
        </p:grpSpPr>
        <p:sp>
          <p:nvSpPr>
            <p:cNvPr id="11" name="TextBox 10"/>
            <p:cNvSpPr txBox="1"/>
            <p:nvPr/>
          </p:nvSpPr>
          <p:spPr>
            <a:xfrm>
              <a:off x="866775" y="2833271"/>
              <a:ext cx="1592744" cy="307777"/>
            </a:xfrm>
            <a:prstGeom prst="rect">
              <a:avLst/>
            </a:prstGeom>
            <a:solidFill>
              <a:srgbClr val="0E1B62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3 Building Societies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5825" y="2501384"/>
              <a:ext cx="1656736" cy="307777"/>
            </a:xfrm>
            <a:prstGeom prst="rect">
              <a:avLst/>
            </a:prstGeom>
            <a:solidFill>
              <a:srgbClr val="0E1B62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6 Commercial Banks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6775" y="3170339"/>
              <a:ext cx="1499578" cy="307777"/>
            </a:xfrm>
            <a:prstGeom prst="rect">
              <a:avLst/>
            </a:prstGeom>
            <a:solidFill>
              <a:srgbClr val="0E1B62"/>
            </a:solidFill>
            <a:ln>
              <a:solidFill>
                <a:srgbClr val="0E1B6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 Merchant Banks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32816" y="3316905"/>
              <a:ext cx="142875" cy="7323"/>
            </a:xfrm>
            <a:prstGeom prst="line">
              <a:avLst/>
            </a:prstGeom>
            <a:ln>
              <a:solidFill>
                <a:srgbClr val="0E1B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3900" y="2957867"/>
              <a:ext cx="142875" cy="7323"/>
            </a:xfrm>
            <a:prstGeom prst="line">
              <a:avLst/>
            </a:prstGeom>
            <a:ln>
              <a:solidFill>
                <a:srgbClr val="0E1B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2950" y="2651611"/>
              <a:ext cx="142875" cy="7323"/>
            </a:xfrm>
            <a:prstGeom prst="line">
              <a:avLst/>
            </a:prstGeom>
            <a:ln>
              <a:solidFill>
                <a:srgbClr val="0E1B6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305550" y="2987159"/>
            <a:ext cx="2583464" cy="307777"/>
          </a:xfrm>
          <a:prstGeom prst="rect">
            <a:avLst/>
          </a:prstGeom>
          <a:solidFill>
            <a:srgbClr val="0E1B62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11 General Insurance Companies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6975" y="2510909"/>
            <a:ext cx="1704441" cy="307777"/>
          </a:xfrm>
          <a:prstGeom prst="rect">
            <a:avLst/>
          </a:prstGeom>
          <a:solidFill>
            <a:srgbClr val="0E1B62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42 Securities Dealers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96025" y="3463409"/>
            <a:ext cx="2173865" cy="307777"/>
          </a:xfrm>
          <a:prstGeom prst="rect">
            <a:avLst/>
          </a:prstGeom>
          <a:solidFill>
            <a:srgbClr val="0E1B62"/>
          </a:solidFill>
          <a:ln>
            <a:solidFill>
              <a:srgbClr val="0E1B6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6 Life Insurance Companies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151461" y="2464832"/>
            <a:ext cx="11214" cy="1674981"/>
          </a:xfrm>
          <a:prstGeom prst="line">
            <a:avLst/>
          </a:prstGeom>
          <a:ln>
            <a:solidFill>
              <a:srgbClr val="0E1B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30" idx="1"/>
          </p:cNvCxnSpPr>
          <p:nvPr/>
        </p:nvCxnSpPr>
        <p:spPr>
          <a:xfrm>
            <a:off x="6153150" y="3609975"/>
            <a:ext cx="142875" cy="7323"/>
          </a:xfrm>
          <a:prstGeom prst="line">
            <a:avLst/>
          </a:prstGeom>
          <a:ln>
            <a:solidFill>
              <a:srgbClr val="0E1B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62675" y="3133725"/>
            <a:ext cx="142875" cy="7323"/>
          </a:xfrm>
          <a:prstGeom prst="line">
            <a:avLst/>
          </a:prstGeom>
          <a:ln>
            <a:solidFill>
              <a:srgbClr val="0E1B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2200" y="2657475"/>
            <a:ext cx="142875" cy="7323"/>
          </a:xfrm>
          <a:prstGeom prst="line">
            <a:avLst/>
          </a:prstGeom>
          <a:ln>
            <a:solidFill>
              <a:srgbClr val="0E1B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3899" y="4045655"/>
            <a:ext cx="0" cy="495835"/>
          </a:xfrm>
          <a:prstGeom prst="line">
            <a:avLst/>
          </a:prstGeom>
          <a:ln>
            <a:solidFill>
              <a:srgbClr val="13ACEF"/>
            </a:solidFill>
            <a:prstDash val="sysDot"/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36194" y="4541490"/>
            <a:ext cx="187731" cy="0"/>
          </a:xfrm>
          <a:prstGeom prst="line">
            <a:avLst/>
          </a:prstGeom>
          <a:ln>
            <a:solidFill>
              <a:srgbClr val="13ACE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52488" y="4388510"/>
            <a:ext cx="1513864" cy="307777"/>
          </a:xfrm>
          <a:prstGeom prst="rect">
            <a:avLst/>
          </a:prstGeom>
          <a:solidFill>
            <a:srgbClr val="0E1B62"/>
          </a:solidFill>
          <a:ln>
            <a:solidFill>
              <a:srgbClr val="0E1B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32 Credit Unions</a:t>
            </a:r>
            <a:r>
              <a:rPr lang="en-US" sz="900" baseline="30000" dirty="0" smtClean="0">
                <a:solidFill>
                  <a:schemeClr val="bg1"/>
                </a:solidFill>
              </a:rPr>
              <a:t>2</a:t>
            </a:r>
            <a:endParaRPr lang="en-US" sz="900" baseline="300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90689" y="2664798"/>
            <a:ext cx="222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Jamaica  Deposit</a:t>
            </a:r>
          </a:p>
          <a:p>
            <a:pPr algn="ctr"/>
            <a:r>
              <a:rPr lang="en-US" sz="1600" b="1" dirty="0" smtClean="0"/>
              <a:t>Insurance Corporation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70821" y="547987"/>
            <a:ext cx="89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Overview of Jamaica's Financial System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89025" y="1630894"/>
            <a:ext cx="619327" cy="369332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FHC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284115" y="1630894"/>
            <a:ext cx="606049" cy="369332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FHC 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284115" y="1346717"/>
            <a:ext cx="3376" cy="748783"/>
          </a:xfrm>
          <a:prstGeom prst="line">
            <a:avLst/>
          </a:prstGeom>
          <a:ln>
            <a:solidFill>
              <a:srgbClr val="0E1B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76975" y="3985924"/>
            <a:ext cx="1500347" cy="307777"/>
          </a:xfrm>
          <a:prstGeom prst="rect">
            <a:avLst/>
          </a:prstGeom>
          <a:solidFill>
            <a:srgbClr val="0E1B62"/>
          </a:solidFill>
          <a:ln>
            <a:solidFill>
              <a:srgbClr val="0E1B6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802 Pension Plans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151461" y="4139813"/>
            <a:ext cx="125514" cy="0"/>
          </a:xfrm>
          <a:prstGeom prst="line">
            <a:avLst/>
          </a:prstGeom>
          <a:ln>
            <a:solidFill>
              <a:srgbClr val="0E1B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" idx="3"/>
            <a:endCxn id="4" idx="1"/>
          </p:cNvCxnSpPr>
          <p:nvPr/>
        </p:nvCxnSpPr>
        <p:spPr>
          <a:xfrm>
            <a:off x="2535641" y="1211228"/>
            <a:ext cx="642565" cy="993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6" idx="1"/>
            <a:endCxn id="4" idx="3"/>
          </p:cNvCxnSpPr>
          <p:nvPr/>
        </p:nvCxnSpPr>
        <p:spPr>
          <a:xfrm flipH="1">
            <a:off x="5379867" y="1194317"/>
            <a:ext cx="523193" cy="1010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4" idx="2"/>
          </p:cNvCxnSpPr>
          <p:nvPr/>
        </p:nvCxnSpPr>
        <p:spPr>
          <a:xfrm flipV="1">
            <a:off x="3810712" y="2408849"/>
            <a:ext cx="468325" cy="578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32659" y="4696287"/>
            <a:ext cx="817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Notes: (1) Data as at December 2016 </a:t>
            </a:r>
          </a:p>
          <a:p>
            <a:r>
              <a:rPr lang="en-US" sz="1000" b="1" dirty="0" smtClean="0"/>
              <a:t>(2)  Regulations to include Credit Unions under the supervisory ambit of the Bank of Jamaica and members of the DIS  are advanced.  </a:t>
            </a:r>
            <a:endParaRPr lang="en-US" sz="1000" b="1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23901" y="2481743"/>
            <a:ext cx="12294" cy="1590923"/>
          </a:xfrm>
          <a:prstGeom prst="line">
            <a:avLst/>
          </a:prstGeom>
          <a:ln>
            <a:solidFill>
              <a:srgbClr val="0E1B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flipH="1">
            <a:off x="-2" y="3294937"/>
            <a:ext cx="628649" cy="147732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1998</a:t>
            </a:r>
          </a:p>
          <a:p>
            <a:r>
              <a:rPr lang="en-US" sz="1000" b="1" dirty="0" smtClean="0"/>
              <a:t> </a:t>
            </a:r>
          </a:p>
          <a:p>
            <a:r>
              <a:rPr lang="en-US" sz="1000" b="1" dirty="0" smtClean="0"/>
              <a:t>35 DTIs</a:t>
            </a:r>
          </a:p>
          <a:p>
            <a:endParaRPr lang="en-US" sz="1000" b="1" dirty="0" smtClean="0"/>
          </a:p>
          <a:p>
            <a:endParaRPr lang="en-US" sz="1000" b="1" dirty="0" smtClean="0"/>
          </a:p>
          <a:p>
            <a:endParaRPr lang="en-US" sz="1000" b="1" dirty="0" smtClean="0"/>
          </a:p>
          <a:p>
            <a:r>
              <a:rPr lang="en-US" sz="1000" b="1" dirty="0" smtClean="0"/>
              <a:t>67 Credit Unions  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0031" y="1012371"/>
            <a:ext cx="4780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Contribute to financial system stability</a:t>
            </a:r>
          </a:p>
          <a:p>
            <a:pPr lvl="1">
              <a:buFont typeface="Wingdings" pitchFamily="2" charset="2"/>
              <a:buChar char="ü"/>
            </a:pPr>
            <a:endParaRPr lang="en-US" sz="1600" dirty="0" smtClean="0"/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Minimize </a:t>
            </a:r>
            <a:r>
              <a:rPr lang="en-US" sz="1600" dirty="0"/>
              <a:t>impact </a:t>
            </a:r>
            <a:r>
              <a:rPr lang="en-US" sz="1600" dirty="0" smtClean="0"/>
              <a:t>on the  </a:t>
            </a:r>
            <a:r>
              <a:rPr lang="en-US" sz="1600" dirty="0"/>
              <a:t>public </a:t>
            </a:r>
            <a:r>
              <a:rPr lang="en-US" sz="1600" dirty="0" smtClean="0"/>
              <a:t>purse &amp; eliminate expectations of Government bail out</a:t>
            </a:r>
            <a:endParaRPr lang="en-US" sz="1600" dirty="0"/>
          </a:p>
          <a:p>
            <a:pPr lvl="1">
              <a:buFont typeface="Wingdings" pitchFamily="2" charset="2"/>
              <a:buChar char="ü"/>
            </a:pPr>
            <a:endParaRPr lang="en-US" sz="1600" dirty="0"/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Provide adequate suite of Resolution 	Powers</a:t>
            </a:r>
          </a:p>
          <a:p>
            <a:pPr lvl="1">
              <a:buFont typeface="Wingdings" pitchFamily="2" charset="2"/>
              <a:buChar char="ü"/>
            </a:pPr>
            <a:endParaRPr lang="en-US" sz="1600" dirty="0" smtClean="0"/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Address problem banks  prior to balance sheet insolvency</a:t>
            </a:r>
          </a:p>
          <a:p>
            <a:pPr lvl="1">
              <a:buFont typeface="Wingdings" pitchFamily="2" charset="2"/>
              <a:buChar char="ü"/>
            </a:pPr>
            <a:endParaRPr lang="en-US" sz="1600" dirty="0"/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Clarify the </a:t>
            </a:r>
            <a:r>
              <a:rPr lang="en-US" sz="1600" dirty="0"/>
              <a:t>r</a:t>
            </a:r>
            <a:r>
              <a:rPr lang="en-US" sz="1600" dirty="0" smtClean="0"/>
              <a:t>oles </a:t>
            </a:r>
            <a:r>
              <a:rPr lang="en-US" sz="1600" dirty="0"/>
              <a:t>of the  Supervisor/ </a:t>
            </a:r>
            <a:r>
              <a:rPr lang="en-US" sz="1600" dirty="0" smtClean="0"/>
              <a:t>Regulator;  </a:t>
            </a:r>
            <a:r>
              <a:rPr lang="en-US" sz="1600" dirty="0"/>
              <a:t>Deposit Insurer; </a:t>
            </a:r>
            <a:r>
              <a:rPr lang="en-US" sz="1600" dirty="0" smtClean="0"/>
              <a:t>Resolution </a:t>
            </a:r>
            <a:r>
              <a:rPr lang="en-US" sz="1600" dirty="0"/>
              <a:t>Authority</a:t>
            </a:r>
          </a:p>
          <a:p>
            <a:pPr lvl="1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45598" y="1012371"/>
            <a:ext cx="85615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599" y="1"/>
            <a:ext cx="8561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      Rationale for a Special Resolution Regime</a:t>
            </a:r>
          </a:p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 (SRR) in Jamaica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229099" y="1012371"/>
            <a:ext cx="4757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Establish Special </a:t>
            </a:r>
            <a:r>
              <a:rPr lang="en-US" sz="1600" dirty="0"/>
              <a:t>Insolvency </a:t>
            </a:r>
            <a:r>
              <a:rPr lang="en-US" sz="1600" dirty="0" smtClean="0"/>
              <a:t>Rules for 	Financial Institutions (FIs)</a:t>
            </a:r>
            <a:endParaRPr lang="en-US" sz="1600" dirty="0"/>
          </a:p>
          <a:p>
            <a:endParaRPr lang="en-US" sz="1600" dirty="0"/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Provide </a:t>
            </a:r>
            <a:r>
              <a:rPr lang="en-US" sz="1600" dirty="0" smtClean="0"/>
              <a:t>owners, creditors and 	counterparties of FIs with certainty in  resolution &amp; adequate safeguards</a:t>
            </a:r>
            <a:endParaRPr lang="en-US" sz="1600" dirty="0"/>
          </a:p>
          <a:p>
            <a:endParaRPr lang="en-US" sz="1600" dirty="0"/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Structure of the Financial System -	Conglomerated, small and interconnected</a:t>
            </a:r>
          </a:p>
          <a:p>
            <a:pPr lvl="1"/>
            <a:endParaRPr lang="en-US" sz="1600" dirty="0" smtClean="0"/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Align </a:t>
            </a:r>
            <a:r>
              <a:rPr lang="en-US" sz="1600" dirty="0"/>
              <a:t>with international </a:t>
            </a:r>
            <a:r>
              <a:rPr lang="en-US" sz="1600" dirty="0" smtClean="0"/>
              <a:t>standards (Jamaica is subject to FSAPs - IMF &amp; World Bank) </a:t>
            </a:r>
          </a:p>
          <a:p>
            <a:pPr lvl="1"/>
            <a:endParaRPr lang="en-US" sz="1600" dirty="0" smtClean="0"/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Government economic reform-IMF Programme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1846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37" y="689013"/>
            <a:ext cx="897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Selected Components of Jamaica’s Proposed SRR: </a:t>
            </a:r>
          </a:p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Key Considerations and Proposals</a:t>
            </a:r>
            <a:r>
              <a:rPr lang="en-US" sz="2400" dirty="0" smtClean="0">
                <a:solidFill>
                  <a:srgbClr val="0E1B62"/>
                </a:solidFill>
              </a:rPr>
              <a:t>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92678" y="1363151"/>
            <a:ext cx="8005289" cy="731520"/>
            <a:chOff x="392678" y="1854133"/>
            <a:chExt cx="8005289" cy="731520"/>
          </a:xfrm>
        </p:grpSpPr>
        <p:sp>
          <p:nvSpPr>
            <p:cNvPr id="16" name="Rectangle 15"/>
            <p:cNvSpPr/>
            <p:nvPr/>
          </p:nvSpPr>
          <p:spPr>
            <a:xfrm>
              <a:off x="1164063" y="2042616"/>
              <a:ext cx="72339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0E1B62"/>
                  </a:solidFill>
                </a:rPr>
                <a:t>Scope – </a:t>
              </a:r>
              <a:r>
                <a:rPr lang="en-US" dirty="0" smtClean="0">
                  <a:solidFill>
                    <a:srgbClr val="0E1B62"/>
                  </a:solidFill>
                </a:rPr>
                <a:t>Which financial institutions should the regime be applicable to?</a:t>
              </a:r>
              <a:endParaRPr lang="en-US" dirty="0">
                <a:solidFill>
                  <a:srgbClr val="0E1B62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92678" y="1854133"/>
              <a:ext cx="596553" cy="731520"/>
              <a:chOff x="381613" y="1311096"/>
              <a:chExt cx="596553" cy="731520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381613" y="1396899"/>
                <a:ext cx="596553" cy="548640"/>
              </a:xfrm>
              <a:prstGeom prst="ellipse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ackgroundRemoval t="7774" b="43336" l="69902" r="96656"/>
                        </a14:imgEffect>
                      </a14:imgLayer>
                    </a14:imgProps>
                  </a:ext>
                </a:extLst>
              </a:blip>
              <a:srcRect l="74040" t="3329" r="10237" b="52218"/>
              <a:stretch/>
            </p:blipFill>
            <p:spPr>
              <a:xfrm>
                <a:off x="451808" y="1311096"/>
                <a:ext cx="428567" cy="731520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412625" y="3419713"/>
            <a:ext cx="8547135" cy="663639"/>
            <a:chOff x="372328" y="2896480"/>
            <a:chExt cx="8547135" cy="663639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72636" y="2966399"/>
              <a:ext cx="596553" cy="548640"/>
            </a:xfrm>
            <a:prstGeom prst="ellipse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66398" b="95157" l="26483" r="43464"/>
                      </a14:imgEffect>
                    </a14:imgLayer>
                  </a14:imgProps>
                </a:ext>
              </a:extLst>
            </a:blip>
            <a:srcRect l="24361" t="62803" r="54413" b="1248"/>
            <a:stretch/>
          </p:blipFill>
          <p:spPr>
            <a:xfrm>
              <a:off x="372328" y="2918965"/>
              <a:ext cx="627010" cy="64115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 rot="10800000" flipV="1">
              <a:off x="1144016" y="2896480"/>
              <a:ext cx="77754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0E1B62"/>
                  </a:solidFill>
                </a:rPr>
                <a:t>Resolution </a:t>
              </a:r>
              <a:r>
                <a:rPr lang="en-US" b="1" dirty="0" smtClean="0">
                  <a:solidFill>
                    <a:srgbClr val="0E1B62"/>
                  </a:solidFill>
                </a:rPr>
                <a:t>Powers –</a:t>
              </a:r>
              <a:r>
                <a:rPr lang="en-US" dirty="0" smtClean="0">
                  <a:solidFill>
                    <a:srgbClr val="0E1B62"/>
                  </a:solidFill>
                </a:rPr>
                <a:t>Should bail-in and temporary public ownership (TPO) be included? </a:t>
              </a:r>
              <a:endParaRPr lang="en-US" dirty="0">
                <a:solidFill>
                  <a:srgbClr val="0E1B62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2678" y="4210382"/>
            <a:ext cx="7881309" cy="735985"/>
            <a:chOff x="4577151" y="2897149"/>
            <a:chExt cx="7881309" cy="735985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577151" y="2897149"/>
              <a:ext cx="596553" cy="548640"/>
            </a:xfrm>
            <a:prstGeom prst="ellipse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7421" y="2986803"/>
              <a:ext cx="70610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0E1B62"/>
                  </a:solidFill>
                </a:rPr>
                <a:t>Safeguards – </a:t>
              </a:r>
              <a:r>
                <a:rPr lang="en-US" dirty="0" smtClean="0">
                  <a:solidFill>
                    <a:srgbClr val="0E1B62"/>
                  </a:solidFill>
                </a:rPr>
                <a:t>Constitutional requirements for compensation and no creditor worse off principle? </a:t>
              </a:r>
              <a:endParaRPr lang="en-US" dirty="0">
                <a:solidFill>
                  <a:srgbClr val="0E1B62"/>
                </a:solidFill>
              </a:endParaRPr>
            </a:p>
          </p:txBody>
        </p:sp>
        <p:pic>
          <p:nvPicPr>
            <p:cNvPr id="23554" name="Picture 2" descr="Image result for safe clipart png"/>
            <p:cNvPicPr>
              <a:picLocks noChangeAspect="1" noChangeArrowheads="1"/>
            </p:cNvPicPr>
            <p:nvPr/>
          </p:nvPicPr>
          <p:blipFill>
            <a:blip r:embed="rId10"/>
            <a:srcRect l="26285" t="13909" r="26700" b="21480"/>
            <a:stretch>
              <a:fillRect/>
            </a:stretch>
          </p:blipFill>
          <p:spPr bwMode="auto">
            <a:xfrm>
              <a:off x="4669185" y="2966399"/>
              <a:ext cx="427114" cy="44022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313668" y="2843301"/>
            <a:ext cx="8646092" cy="650086"/>
            <a:chOff x="372637" y="2185582"/>
            <a:chExt cx="7314560" cy="650086"/>
          </a:xfrm>
        </p:grpSpPr>
        <p:sp>
          <p:nvSpPr>
            <p:cNvPr id="6" name="Rectangle 5"/>
            <p:cNvSpPr/>
            <p:nvPr/>
          </p:nvSpPr>
          <p:spPr>
            <a:xfrm>
              <a:off x="1026487" y="2189337"/>
              <a:ext cx="66607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0E1B62"/>
                  </a:solidFill>
                </a:rPr>
                <a:t>Institutional Arrangements: Resolution Authority – </a:t>
              </a:r>
              <a:r>
                <a:rPr lang="en-US" dirty="0" smtClean="0">
                  <a:solidFill>
                    <a:srgbClr val="0E1B62"/>
                  </a:solidFill>
                </a:rPr>
                <a:t>Supervisor or deposit insurer? </a:t>
              </a:r>
              <a:endParaRPr lang="en-US" dirty="0">
                <a:solidFill>
                  <a:srgbClr val="0E1B62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72637" y="2185582"/>
              <a:ext cx="596553" cy="548640"/>
            </a:xfrm>
            <a:prstGeom prst="ellipse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2" descr="Image result for policeman stop  clipart 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43955" y="2277229"/>
              <a:ext cx="319734" cy="410282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392678" y="2136705"/>
            <a:ext cx="8066482" cy="588740"/>
            <a:chOff x="482512" y="1552719"/>
            <a:chExt cx="8066482" cy="588740"/>
          </a:xfrm>
        </p:grpSpPr>
        <p:grpSp>
          <p:nvGrpSpPr>
            <p:cNvPr id="48" name="Group 47"/>
            <p:cNvGrpSpPr/>
            <p:nvPr/>
          </p:nvGrpSpPr>
          <p:grpSpPr>
            <a:xfrm>
              <a:off x="482512" y="1552719"/>
              <a:ext cx="593341" cy="588740"/>
              <a:chOff x="7289578" y="2045154"/>
              <a:chExt cx="1099584" cy="1067415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7289578" y="2045154"/>
                <a:ext cx="1099584" cy="1067415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rgbClr val="0E1B6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 xmlns="">
                      <a14:imgLayer r:embed="rId13">
                        <a14:imgEffect>
                          <a14:backgroundRemoval t="6647" b="31384" l="5519" r="22802"/>
                        </a14:imgEffect>
                      </a14:imgLayer>
                    </a14:imgProps>
                  </a:ext>
                </a:extLst>
              </a:blip>
              <a:srcRect l="3359" t="3555" r="75037" b="65524"/>
              <a:stretch/>
            </p:blipFill>
            <p:spPr>
              <a:xfrm>
                <a:off x="7325974" y="2049812"/>
                <a:ext cx="1063188" cy="918709"/>
              </a:xfrm>
              <a:prstGeom prst="rect">
                <a:avLst/>
              </a:prstGeom>
            </p:spPr>
          </p:pic>
        </p:grpSp>
        <p:sp>
          <p:nvSpPr>
            <p:cNvPr id="50" name="Rectangle 49"/>
            <p:cNvSpPr/>
            <p:nvPr/>
          </p:nvSpPr>
          <p:spPr>
            <a:xfrm>
              <a:off x="1188049" y="1692676"/>
              <a:ext cx="73609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0E1B62"/>
                  </a:solidFill>
                </a:rPr>
                <a:t>Legal Framework – </a:t>
              </a:r>
              <a:r>
                <a:rPr lang="en-US" dirty="0" smtClean="0">
                  <a:solidFill>
                    <a:srgbClr val="0E1B62"/>
                  </a:solidFill>
                </a:rPr>
                <a:t>Administrative or Court-based: special insolvency rules?</a:t>
              </a:r>
              <a:endParaRPr lang="en-US" dirty="0">
                <a:solidFill>
                  <a:srgbClr val="0E1B6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67887" y="1504699"/>
            <a:ext cx="3840480" cy="347472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13606" y="1099946"/>
            <a:ext cx="1099584" cy="1067415"/>
          </a:xfrm>
          <a:prstGeom prst="ellipse">
            <a:avLst/>
          </a:prstGeom>
          <a:solidFill>
            <a:srgbClr val="7F7F7F"/>
          </a:solidFill>
          <a:ln>
            <a:solidFill>
              <a:srgbClr val="0E1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757738" y="1493109"/>
            <a:ext cx="4057649" cy="3474720"/>
          </a:xfrm>
          <a:prstGeom prst="rect">
            <a:avLst/>
          </a:prstGeom>
          <a:solidFill>
            <a:srgbClr val="13ACE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Broad Scope  to include:</a:t>
            </a:r>
          </a:p>
          <a:p>
            <a:pPr>
              <a:lnSpc>
                <a:spcPts val="1920"/>
              </a:lnSpc>
              <a:buFont typeface="Wingdings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A</a:t>
            </a:r>
            <a:r>
              <a:rPr lang="en-GB" sz="1600" dirty="0" smtClean="0"/>
              <a:t>ll Deposit Taking Institutions (including credit unions) </a:t>
            </a:r>
          </a:p>
          <a:p>
            <a:pPr>
              <a:lnSpc>
                <a:spcPts val="1920"/>
              </a:lnSpc>
              <a:buFont typeface="Wingdings" pitchFamily="2" charset="2"/>
              <a:buChar char="Ø"/>
            </a:pPr>
            <a:r>
              <a:rPr lang="en-GB" sz="1600" dirty="0" smtClean="0"/>
              <a:t>Financial Holding Companies</a:t>
            </a:r>
          </a:p>
          <a:p>
            <a:pPr>
              <a:lnSpc>
                <a:spcPts val="1920"/>
              </a:lnSpc>
              <a:buFont typeface="Wingdings" pitchFamily="2" charset="2"/>
              <a:buChar char="Ø"/>
            </a:pPr>
            <a:r>
              <a:rPr lang="en-GB" sz="1600" dirty="0" smtClean="0"/>
              <a:t>Securities dealers</a:t>
            </a:r>
          </a:p>
          <a:p>
            <a:pPr>
              <a:lnSpc>
                <a:spcPts val="1920"/>
              </a:lnSpc>
              <a:buFont typeface="Wingdings" pitchFamily="2" charset="2"/>
              <a:buChar char="Ø"/>
            </a:pPr>
            <a:r>
              <a:rPr lang="en-GB" sz="1600" dirty="0" smtClean="0"/>
              <a:t>Life  and general insurers</a:t>
            </a:r>
          </a:p>
          <a:p>
            <a:pPr>
              <a:lnSpc>
                <a:spcPts val="1920"/>
              </a:lnSpc>
              <a:buFont typeface="Wingdings" pitchFamily="2" charset="2"/>
              <a:buChar char="Ø"/>
            </a:pPr>
            <a:r>
              <a:rPr lang="en-GB" sz="1600" dirty="0" smtClean="0"/>
              <a:t>Entities providing critical support services to a financial group</a:t>
            </a:r>
          </a:p>
          <a:p>
            <a:pPr>
              <a:lnSpc>
                <a:spcPts val="1920"/>
              </a:lnSpc>
            </a:pPr>
            <a:endParaRPr lang="en-GB" sz="1600" dirty="0" smtClean="0"/>
          </a:p>
          <a:p>
            <a:pPr>
              <a:lnSpc>
                <a:spcPts val="1920"/>
              </a:lnSpc>
            </a:pP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97653" y="271463"/>
            <a:ext cx="899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E1B62"/>
                </a:solidFill>
              </a:rPr>
              <a:t>Proposed SRR: Scope 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4881759" y="1952464"/>
            <a:ext cx="3643850" cy="2838661"/>
            <a:chOff x="4063999" y="0"/>
            <a:chExt cx="1524000" cy="889000"/>
          </a:xfrm>
        </p:grpSpPr>
        <p:sp>
          <p:nvSpPr>
            <p:cNvPr id="18" name="Rectangle 17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592" tIns="52070" rIns="52070" bIns="5207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 dirty="0"/>
            </a:p>
          </p:txBody>
        </p:sp>
      </p:grpSp>
      <p:sp>
        <p:nvSpPr>
          <p:cNvPr id="23" name="Oval 22"/>
          <p:cNvSpPr>
            <a:spLocks noChangeAspect="1"/>
          </p:cNvSpPr>
          <p:nvPr/>
        </p:nvSpPr>
        <p:spPr>
          <a:xfrm>
            <a:off x="7975817" y="1018646"/>
            <a:ext cx="1099584" cy="1067415"/>
          </a:xfrm>
          <a:prstGeom prst="ellipse">
            <a:avLst/>
          </a:prstGeom>
          <a:solidFill>
            <a:srgbClr val="13ACEF"/>
          </a:solidFill>
          <a:ln>
            <a:solidFill>
              <a:srgbClr val="0E1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887" y="1778794"/>
            <a:ext cx="3753478" cy="38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US" sz="1600" dirty="0"/>
          </a:p>
          <a:p>
            <a:pPr>
              <a:lnSpc>
                <a:spcPts val="1920"/>
              </a:lnSpc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Size &amp; structure of the financial system: small, conglomeration &amp; interconnectedness of financial institutions(FIs)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All FIs can  potentially be systemically important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Better facilitates resolving the bank/FI at the level of its holding company, and not limited to the FI in difficulty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600" dirty="0" smtClean="0"/>
          </a:p>
          <a:p>
            <a:pPr algn="just">
              <a:buFont typeface="Wingdings" pitchFamily="2" charset="2"/>
              <a:buChar char="v"/>
            </a:pPr>
            <a:endParaRPr lang="en-US" sz="1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204" b="43500" l="37601" r="57429"/>
                    </a14:imgEffect>
                  </a14:imgLayer>
                </a14:imgProps>
              </a:ext>
            </a:extLst>
          </a:blip>
          <a:srcRect l="35123" t="6042" r="40093" b="52338"/>
          <a:stretch/>
        </p:blipFill>
        <p:spPr>
          <a:xfrm>
            <a:off x="0" y="937347"/>
            <a:ext cx="1213190" cy="11487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5651" y="1552354"/>
            <a:ext cx="326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Key Considerations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774" b="43336" l="69902" r="96656"/>
                    </a14:imgEffect>
                  </a14:imgLayer>
                </a14:imgProps>
              </a:ext>
            </a:extLst>
          </a:blip>
          <a:srcRect l="74040" t="12779" r="10237" b="59173"/>
          <a:stretch/>
        </p:blipFill>
        <p:spPr>
          <a:xfrm>
            <a:off x="8133927" y="1222360"/>
            <a:ext cx="783363" cy="843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7725" y="1504699"/>
            <a:ext cx="384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Proposals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2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67887" y="1493109"/>
            <a:ext cx="3840480" cy="347472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2879" y="1033755"/>
            <a:ext cx="1099584" cy="1067415"/>
          </a:xfrm>
          <a:prstGeom prst="ellipse">
            <a:avLst/>
          </a:prstGeom>
          <a:solidFill>
            <a:srgbClr val="7F7F7F"/>
          </a:solidFill>
          <a:ln>
            <a:solidFill>
              <a:srgbClr val="0E1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881759" y="1493109"/>
            <a:ext cx="3840480" cy="3474720"/>
          </a:xfrm>
          <a:prstGeom prst="rect">
            <a:avLst/>
          </a:prstGeom>
          <a:solidFill>
            <a:srgbClr val="13ACE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653" y="221457"/>
            <a:ext cx="899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E1B62"/>
                </a:solidFill>
              </a:rPr>
              <a:t>Proposed SRR: Legal Framework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3962400" y="2279650"/>
            <a:ext cx="1524000" cy="889000"/>
            <a:chOff x="4063999" y="0"/>
            <a:chExt cx="1524000" cy="889000"/>
          </a:xfrm>
        </p:grpSpPr>
        <p:sp>
          <p:nvSpPr>
            <p:cNvPr id="18" name="Rectangle 17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592" tIns="52070" rIns="52070" bIns="5207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 dirty="0"/>
            </a:p>
          </p:txBody>
        </p:sp>
      </p:grpSp>
      <p:sp>
        <p:nvSpPr>
          <p:cNvPr id="23" name="Oval 22"/>
          <p:cNvSpPr>
            <a:spLocks noChangeAspect="1"/>
          </p:cNvSpPr>
          <p:nvPr/>
        </p:nvSpPr>
        <p:spPr>
          <a:xfrm>
            <a:off x="7991151" y="1029097"/>
            <a:ext cx="1099584" cy="1067415"/>
          </a:xfrm>
          <a:prstGeom prst="ellipse">
            <a:avLst/>
          </a:prstGeom>
          <a:solidFill>
            <a:srgbClr val="13ACEF"/>
          </a:solidFill>
          <a:ln>
            <a:solidFill>
              <a:srgbClr val="0E1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887" y="1893220"/>
            <a:ext cx="375347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US" sz="16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Existing resolution framework for </a:t>
            </a:r>
            <a:r>
              <a:rPr lang="en-US" sz="1600" dirty="0" smtClean="0">
                <a:solidFill>
                  <a:schemeClr val="bg1"/>
                </a:solidFill>
              </a:rPr>
              <a:t>respective FIs currently contained </a:t>
            </a:r>
            <a:r>
              <a:rPr lang="en-US" sz="1600" dirty="0">
                <a:solidFill>
                  <a:schemeClr val="bg1"/>
                </a:solidFill>
              </a:rPr>
              <a:t>in several pieces of </a:t>
            </a:r>
            <a:r>
              <a:rPr lang="en-US" sz="1600" dirty="0" smtClean="0">
                <a:solidFill>
                  <a:schemeClr val="bg1"/>
                </a:solidFill>
              </a:rPr>
              <a:t>legislation </a:t>
            </a:r>
            <a:endParaRPr lang="en-US" sz="16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Resolution powers and tools are not consistent </a:t>
            </a:r>
            <a:r>
              <a:rPr lang="en-US" sz="1600" dirty="0" smtClean="0">
                <a:solidFill>
                  <a:schemeClr val="bg1"/>
                </a:solidFill>
              </a:rPr>
              <a:t>in various  legislation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Inadequate insolvency laws for FIs </a:t>
            </a:r>
            <a:endParaRPr lang="en-US" sz="16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Single legislation to effectively resolve </a:t>
            </a:r>
            <a:r>
              <a:rPr lang="en-US" sz="1600" dirty="0">
                <a:solidFill>
                  <a:schemeClr val="bg1"/>
                </a:solidFill>
              </a:rPr>
              <a:t>one or more FIs in a </a:t>
            </a:r>
            <a:r>
              <a:rPr lang="en-US" sz="1600" dirty="0" smtClean="0">
                <a:solidFill>
                  <a:schemeClr val="bg1"/>
                </a:solidFill>
              </a:rPr>
              <a:t>group; establishment of FHCs - single point of entry;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4886" y="1893220"/>
            <a:ext cx="365034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600" b="1" dirty="0">
                <a:solidFill>
                  <a:schemeClr val="bg1"/>
                </a:solidFill>
              </a:rPr>
              <a:t>A Hybrid Approach: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A stand-alone </a:t>
            </a:r>
            <a:r>
              <a:rPr lang="en-US" sz="1600" dirty="0" smtClean="0">
                <a:solidFill>
                  <a:schemeClr val="bg1"/>
                </a:solidFill>
              </a:rPr>
              <a:t>legislation </a:t>
            </a:r>
            <a:r>
              <a:rPr lang="en-GB" sz="1600" dirty="0" smtClean="0">
                <a:solidFill>
                  <a:schemeClr val="bg1"/>
                </a:solidFill>
              </a:rPr>
              <a:t>to </a:t>
            </a:r>
            <a:r>
              <a:rPr lang="en-GB" sz="1600" dirty="0">
                <a:solidFill>
                  <a:schemeClr val="bg1"/>
                </a:solidFill>
              </a:rPr>
              <a:t>resolve </a:t>
            </a:r>
            <a:r>
              <a:rPr lang="en-GB" sz="1600" dirty="0" smtClean="0">
                <a:solidFill>
                  <a:schemeClr val="bg1"/>
                </a:solidFill>
              </a:rPr>
              <a:t>all non-viable in scope FIs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Non-viable SIFIs </a:t>
            </a:r>
            <a:r>
              <a:rPr lang="en-US" sz="1600" dirty="0" smtClean="0">
                <a:solidFill>
                  <a:schemeClr val="bg1"/>
                </a:solidFill>
              </a:rPr>
              <a:t>resolved administratively (without shareholder consent) 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Non-viable FIs </a:t>
            </a:r>
            <a:r>
              <a:rPr lang="en-US" sz="1600" dirty="0" smtClean="0">
                <a:solidFill>
                  <a:schemeClr val="bg1"/>
                </a:solidFill>
              </a:rPr>
              <a:t>of non systemic importance resolved through  </a:t>
            </a:r>
            <a:r>
              <a:rPr lang="en-US" sz="1600" dirty="0">
                <a:solidFill>
                  <a:schemeClr val="bg1"/>
                </a:solidFill>
              </a:rPr>
              <a:t>a modified insolvency </a:t>
            </a:r>
            <a:r>
              <a:rPr lang="en-US" sz="1600" dirty="0" smtClean="0">
                <a:solidFill>
                  <a:schemeClr val="bg1"/>
                </a:solidFill>
              </a:rPr>
              <a:t>framework for liquidation &amp; wind up of an FIs residual value (Priority  of claims - DIO, resolution funds)  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647" b="31384" l="5519" r="22802"/>
                    </a14:imgEffect>
                  </a14:imgLayer>
                </a14:imgProps>
              </a:ext>
            </a:extLst>
          </a:blip>
          <a:srcRect l="3359" t="3555" r="75037" b="65524"/>
          <a:stretch/>
        </p:blipFill>
        <p:spPr>
          <a:xfrm>
            <a:off x="8027547" y="1033755"/>
            <a:ext cx="1063188" cy="9187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204" b="43500" l="37601" r="57429"/>
                    </a14:imgEffect>
                  </a14:imgLayer>
                </a14:imgProps>
              </a:ext>
            </a:extLst>
          </a:blip>
          <a:srcRect l="35123" t="6042" r="40093" b="52338"/>
          <a:stretch/>
        </p:blipFill>
        <p:spPr>
          <a:xfrm>
            <a:off x="97653" y="878103"/>
            <a:ext cx="1213190" cy="12300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5651" y="1552354"/>
            <a:ext cx="326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Key Considerations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81759" y="1493110"/>
            <a:ext cx="375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Proposals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2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67887" y="1222360"/>
            <a:ext cx="3840480" cy="380471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7653" y="886115"/>
            <a:ext cx="1099584" cy="1067415"/>
          </a:xfrm>
          <a:prstGeom prst="ellipse">
            <a:avLst/>
          </a:prstGeom>
          <a:solidFill>
            <a:srgbClr val="7F7F7F"/>
          </a:solidFill>
          <a:ln>
            <a:solidFill>
              <a:srgbClr val="0E1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619939" y="1222360"/>
            <a:ext cx="3840480" cy="3804714"/>
          </a:xfrm>
          <a:prstGeom prst="rect">
            <a:avLst/>
          </a:prstGeom>
          <a:solidFill>
            <a:srgbClr val="13ACE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>
              <a:spcAft>
                <a:spcPts val="1200"/>
              </a:spcAft>
            </a:pPr>
            <a:endParaRPr lang="en-US" sz="1600" dirty="0" smtClean="0"/>
          </a:p>
          <a:p>
            <a:pPr lvl="0">
              <a:buFont typeface="Wingdings" pitchFamily="2" charset="2"/>
              <a:buChar char="Ø"/>
            </a:pPr>
            <a:r>
              <a:rPr lang="en-US" sz="1600" dirty="0" smtClean="0"/>
              <a:t>BOJ</a:t>
            </a:r>
            <a:r>
              <a:rPr lang="en-US" sz="1600" dirty="0"/>
              <a:t>– </a:t>
            </a:r>
            <a:r>
              <a:rPr lang="en-US" sz="1600" dirty="0" smtClean="0"/>
              <a:t>RA </a:t>
            </a:r>
            <a:r>
              <a:rPr lang="en-US" sz="1600" dirty="0"/>
              <a:t>for </a:t>
            </a:r>
            <a:r>
              <a:rPr lang="en-US" sz="1600" dirty="0" smtClean="0"/>
              <a:t>DTIs &amp; FHCs; </a:t>
            </a:r>
            <a:r>
              <a:rPr lang="en-US" sz="1600" dirty="0"/>
              <a:t>determines </a:t>
            </a:r>
            <a:r>
              <a:rPr lang="en-US" sz="1600" dirty="0" smtClean="0"/>
              <a:t>entry </a:t>
            </a:r>
            <a:r>
              <a:rPr lang="en-US" sz="1600" dirty="0"/>
              <a:t>into resolution &amp; </a:t>
            </a:r>
            <a:r>
              <a:rPr lang="en-US" sz="1600" dirty="0" smtClean="0"/>
              <a:t>resolution strategy  </a:t>
            </a:r>
          </a:p>
          <a:p>
            <a:pPr lvl="0"/>
            <a:endParaRPr lang="en-US" sz="1600" dirty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dirty="0"/>
              <a:t>FSC - </a:t>
            </a:r>
            <a:r>
              <a:rPr lang="en-US" sz="1600" dirty="0" smtClean="0"/>
              <a:t>RA </a:t>
            </a:r>
            <a:r>
              <a:rPr lang="en-US" sz="1600" dirty="0"/>
              <a:t>for Non </a:t>
            </a:r>
            <a:r>
              <a:rPr lang="en-US" sz="1600" dirty="0" smtClean="0"/>
              <a:t>DTIs &amp; FHCs; </a:t>
            </a:r>
            <a:r>
              <a:rPr lang="en-US" sz="1600" dirty="0"/>
              <a:t>determines entry into resolution &amp; </a:t>
            </a:r>
            <a:r>
              <a:rPr lang="en-US" sz="1600" dirty="0" smtClean="0"/>
              <a:t>resolution strategy </a:t>
            </a:r>
            <a:endParaRPr lang="en-US" sz="1600" dirty="0"/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dirty="0"/>
              <a:t>JDIC – Implements the resolution strategies and tools i.e. acts as administrator  for DTIs and Non DTIs (receiver, trustee, liquidator and judicial manager</a:t>
            </a:r>
            <a:r>
              <a:rPr lang="en-US" sz="1600" dirty="0" smtClean="0"/>
              <a:t>); pays </a:t>
            </a:r>
            <a:r>
              <a:rPr lang="en-US" sz="1600" dirty="0"/>
              <a:t>out depositors 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/>
              <a:t>Minister </a:t>
            </a:r>
            <a:r>
              <a:rPr lang="en-US" sz="1600" dirty="0" smtClean="0"/>
              <a:t>of Finance consulted </a:t>
            </a:r>
            <a:r>
              <a:rPr lang="en-US" sz="1600" dirty="0"/>
              <a:t>prior to </a:t>
            </a:r>
            <a:r>
              <a:rPr lang="en-US" sz="1600" dirty="0" smtClean="0"/>
              <a:t> </a:t>
            </a:r>
            <a:r>
              <a:rPr lang="en-US" sz="1600" dirty="0"/>
              <a:t>resolution </a:t>
            </a:r>
            <a:r>
              <a:rPr lang="en-US" sz="1600" dirty="0" smtClean="0"/>
              <a:t>of SIFIs; use of public funds 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 lvl="1"/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7653" y="207169"/>
            <a:ext cx="899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    Proposed </a:t>
            </a:r>
            <a:r>
              <a:rPr lang="en-US" sz="2400" b="1" dirty="0">
                <a:solidFill>
                  <a:srgbClr val="0E1B62"/>
                </a:solidFill>
              </a:rPr>
              <a:t>SRR: Resolution </a:t>
            </a:r>
            <a:r>
              <a:rPr lang="en-US" sz="2400" b="1" dirty="0" smtClean="0">
                <a:solidFill>
                  <a:srgbClr val="0E1B62"/>
                </a:solidFill>
              </a:rPr>
              <a:t>Authority (RA)  </a:t>
            </a:r>
            <a:endParaRPr lang="en-US" sz="2400" b="1" dirty="0">
              <a:solidFill>
                <a:srgbClr val="0E1B62"/>
              </a:solidFill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4991386" y="2108117"/>
            <a:ext cx="3643850" cy="2542939"/>
            <a:chOff x="4063999" y="0"/>
            <a:chExt cx="1524000" cy="889000"/>
          </a:xfrm>
        </p:grpSpPr>
        <p:sp>
          <p:nvSpPr>
            <p:cNvPr id="18" name="Rectangle 17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592" tIns="52070" rIns="52070" bIns="5207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 dirty="0"/>
            </a:p>
          </p:txBody>
        </p:sp>
      </p:grpSp>
      <p:sp>
        <p:nvSpPr>
          <p:cNvPr id="23" name="Oval 22"/>
          <p:cNvSpPr>
            <a:spLocks noChangeAspect="1"/>
          </p:cNvSpPr>
          <p:nvPr/>
        </p:nvSpPr>
        <p:spPr>
          <a:xfrm>
            <a:off x="7893628" y="688652"/>
            <a:ext cx="1099584" cy="1067415"/>
          </a:xfrm>
          <a:prstGeom prst="ellipse">
            <a:avLst/>
          </a:prstGeom>
          <a:solidFill>
            <a:srgbClr val="13ACEF"/>
          </a:solidFill>
          <a:ln>
            <a:solidFill>
              <a:srgbClr val="0E1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887" y="1756068"/>
            <a:ext cx="375347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Existing structures and mandates of the: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BOJ - Supervisor/Regulator for DTIs, FHCs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FSC </a:t>
            </a:r>
            <a:r>
              <a:rPr lang="en-US" sz="1600" dirty="0">
                <a:solidFill>
                  <a:schemeClr val="bg1"/>
                </a:solidFill>
              </a:rPr>
              <a:t>- Supervisor/Regulator  for Non </a:t>
            </a:r>
            <a:r>
              <a:rPr lang="en-US" sz="1600" dirty="0" smtClean="0">
                <a:solidFill>
                  <a:schemeClr val="bg1"/>
                </a:solidFill>
              </a:rPr>
              <a:t>DTIs, FHCs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JDIC- </a:t>
            </a:r>
            <a:r>
              <a:rPr lang="en-US" sz="1600" dirty="0" smtClean="0">
                <a:solidFill>
                  <a:schemeClr val="bg1"/>
                </a:solidFill>
              </a:rPr>
              <a:t>DIO  </a:t>
            </a:r>
            <a:r>
              <a:rPr lang="en-US" sz="1600" dirty="0">
                <a:solidFill>
                  <a:schemeClr val="bg1"/>
                </a:solidFill>
              </a:rPr>
              <a:t>Loss </a:t>
            </a:r>
            <a:r>
              <a:rPr lang="en-US" sz="1600" dirty="0" smtClean="0">
                <a:solidFill>
                  <a:schemeClr val="bg1"/>
                </a:solidFill>
              </a:rPr>
              <a:t>Minimizer Mandate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Need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clarify the </a:t>
            </a:r>
            <a:r>
              <a:rPr lang="en-US" sz="1600" dirty="0">
                <a:solidFill>
                  <a:schemeClr val="bg1"/>
                </a:solidFill>
              </a:rPr>
              <a:t>role of the Regulator/ </a:t>
            </a:r>
            <a:r>
              <a:rPr lang="en-US" sz="1600" dirty="0" smtClean="0">
                <a:solidFill>
                  <a:schemeClr val="bg1"/>
                </a:solidFill>
              </a:rPr>
              <a:t>Supervisor; Deposit Insurer </a:t>
            </a:r>
            <a:r>
              <a:rPr lang="en-US" sz="1600" dirty="0">
                <a:solidFill>
                  <a:schemeClr val="bg1"/>
                </a:solidFill>
              </a:rPr>
              <a:t>and </a:t>
            </a:r>
            <a:r>
              <a:rPr lang="en-US" sz="1600" dirty="0" smtClean="0">
                <a:solidFill>
                  <a:schemeClr val="bg1"/>
                </a:solidFill>
              </a:rPr>
              <a:t>authority </a:t>
            </a:r>
            <a:r>
              <a:rPr lang="en-US" sz="1600" dirty="0">
                <a:solidFill>
                  <a:schemeClr val="bg1"/>
                </a:solidFill>
              </a:rPr>
              <a:t>responsible for </a:t>
            </a:r>
            <a:r>
              <a:rPr lang="en-US" sz="1600" dirty="0" smtClean="0">
                <a:solidFill>
                  <a:schemeClr val="bg1"/>
                </a:solidFill>
              </a:rPr>
              <a:t>resolution (RA)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Distinguish supervision from resolution; public perception of roles in maintaining system confidence; funding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5651" y="1251284"/>
            <a:ext cx="326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Key Considerations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9939" y="1128713"/>
            <a:ext cx="384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Proposals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Image result for policeman stop  clipart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7259" y="886115"/>
            <a:ext cx="715953" cy="918709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204" b="43500" l="37601" r="57429"/>
                    </a14:imgEffect>
                  </a14:imgLayer>
                </a14:imgProps>
              </a:ext>
            </a:extLst>
          </a:blip>
          <a:srcRect l="35123" t="6042" r="40093" b="52338"/>
          <a:stretch/>
        </p:blipFill>
        <p:spPr>
          <a:xfrm>
            <a:off x="97653" y="688652"/>
            <a:ext cx="1213190" cy="12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2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67887" y="1493109"/>
            <a:ext cx="3840480" cy="347472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2879" y="1033755"/>
            <a:ext cx="1099584" cy="1067415"/>
          </a:xfrm>
          <a:prstGeom prst="ellipse">
            <a:avLst/>
          </a:prstGeom>
          <a:solidFill>
            <a:srgbClr val="7F7F7F"/>
          </a:solidFill>
          <a:ln>
            <a:solidFill>
              <a:srgbClr val="0E1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881759" y="1342768"/>
            <a:ext cx="3840480" cy="3702849"/>
          </a:xfrm>
          <a:prstGeom prst="rect">
            <a:avLst/>
          </a:prstGeom>
          <a:solidFill>
            <a:srgbClr val="13ACE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653" y="192881"/>
            <a:ext cx="899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    Proposed </a:t>
            </a:r>
            <a:r>
              <a:rPr lang="en-US" sz="2400" b="1" dirty="0">
                <a:solidFill>
                  <a:srgbClr val="0E1B62"/>
                </a:solidFill>
              </a:rPr>
              <a:t>SRR: Resolution </a:t>
            </a:r>
            <a:r>
              <a:rPr lang="en-US" sz="2400" b="1" dirty="0" smtClean="0">
                <a:solidFill>
                  <a:srgbClr val="0E1B62"/>
                </a:solidFill>
              </a:rPr>
              <a:t>Powers &amp; Tools</a:t>
            </a:r>
            <a:endParaRPr lang="en-US" sz="2400" b="1" dirty="0">
              <a:solidFill>
                <a:srgbClr val="0E1B62"/>
              </a:solidFill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4991386" y="2108117"/>
            <a:ext cx="3643850" cy="2542939"/>
            <a:chOff x="4063999" y="0"/>
            <a:chExt cx="1524000" cy="889000"/>
          </a:xfrm>
        </p:grpSpPr>
        <p:sp>
          <p:nvSpPr>
            <p:cNvPr id="18" name="Rectangle 17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592" tIns="52070" rIns="52070" bIns="5207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 dirty="0"/>
            </a:p>
          </p:txBody>
        </p:sp>
      </p:grpSp>
      <p:sp>
        <p:nvSpPr>
          <p:cNvPr id="23" name="Oval 22"/>
          <p:cNvSpPr>
            <a:spLocks noChangeAspect="1"/>
          </p:cNvSpPr>
          <p:nvPr/>
        </p:nvSpPr>
        <p:spPr>
          <a:xfrm>
            <a:off x="7991151" y="1029097"/>
            <a:ext cx="1099584" cy="1067415"/>
          </a:xfrm>
          <a:prstGeom prst="ellipse">
            <a:avLst/>
          </a:prstGeom>
          <a:solidFill>
            <a:srgbClr val="13ACEF"/>
          </a:solidFill>
          <a:ln>
            <a:solidFill>
              <a:srgbClr val="0E1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204" b="43500" l="37601" r="57429"/>
                    </a14:imgEffect>
                  </a14:imgLayer>
                </a14:imgProps>
              </a:ext>
            </a:extLst>
          </a:blip>
          <a:srcRect l="35123" t="6042" r="40093" b="52338"/>
          <a:stretch/>
        </p:blipFill>
        <p:spPr>
          <a:xfrm>
            <a:off x="1310843" y="542282"/>
            <a:ext cx="1213190" cy="12300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887" y="1552354"/>
            <a:ext cx="375347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Key Considerations</a:t>
            </a:r>
          </a:p>
          <a:p>
            <a:pPr algn="ctr">
              <a:buFont typeface="Wingdings" pitchFamily="2" charset="2"/>
              <a:buChar char="v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Limitations of  existing resolution powers  &amp; should the full suite of resolution powers as recommended by FSB be included?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Currently- Shares vest in the Minister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The implications of internal and external  bail-in (primary source of funding for banks is deposits)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Need for swift and decisive actions by the RA; Shareholders approval may delay resolution actions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72025" y="1552354"/>
            <a:ext cx="431870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Proposals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Full suite of resolution powers to include:     	TPO; internal bail-in (liabilities issued by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 a FI to  parent or other member of the group) and exclude external bail in (third party liabilities)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Powers utilized individually/combined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Authority to override shareholder rights to  	effect orderly resolution (acquire shares)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JDIC act as administrator, hold and deal with the 	shares of FIs and other companies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Express triggers for use of powers and tools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6398" b="95157" l="26483" r="43464"/>
                    </a14:imgEffect>
                  </a14:imgLayer>
                </a14:imgProps>
              </a:ext>
            </a:extLst>
          </a:blip>
          <a:srcRect l="28817" t="62803" r="59578" b="1248"/>
          <a:stretch/>
        </p:blipFill>
        <p:spPr>
          <a:xfrm>
            <a:off x="8229600" y="998986"/>
            <a:ext cx="586854" cy="10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2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95" y="678873"/>
            <a:ext cx="8328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Presentation Outline</a:t>
            </a:r>
            <a:endParaRPr lang="en-US" sz="2400" b="1" dirty="0">
              <a:solidFill>
                <a:srgbClr val="0E1B6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394" y="1263648"/>
            <a:ext cx="761347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/>
              <a:t>Effective Resolution Regimes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smtClean="0"/>
              <a:t>International Financial Sector Reforms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smtClean="0"/>
              <a:t>Problem Bank Identification &amp; Monitoring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smtClean="0"/>
              <a:t>Problem Bank Resolution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smtClean="0"/>
              <a:t>Objectives and key Elements of an Effective Resolution Regime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smtClean="0"/>
              <a:t>Key Players in a Bank Resolution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/>
              <a:t> Proposals for a Special Resolution Regime: The Case of Jamaica</a:t>
            </a:r>
          </a:p>
          <a:p>
            <a:pPr lvl="1">
              <a:spcAft>
                <a:spcPts val="1200"/>
              </a:spcAft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467887" y="1552354"/>
            <a:ext cx="3842856" cy="3458573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92879" y="825805"/>
            <a:ext cx="1099584" cy="1067415"/>
          </a:xfrm>
          <a:prstGeom prst="ellipse">
            <a:avLst/>
          </a:prstGeom>
          <a:solidFill>
            <a:srgbClr val="7F7F7F"/>
          </a:solidFill>
          <a:ln>
            <a:solidFill>
              <a:srgbClr val="0E1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881758" y="1552354"/>
            <a:ext cx="3753478" cy="3458573"/>
          </a:xfrm>
          <a:prstGeom prst="rect">
            <a:avLst/>
          </a:prstGeom>
          <a:solidFill>
            <a:srgbClr val="13ACE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Expressly state how resolution may affect creditors</a:t>
            </a:r>
          </a:p>
          <a:p>
            <a:pPr marL="0"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Irrevocability of resolution actions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Explicit rules to determine compensation where applicable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Judicial review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653" y="150019"/>
            <a:ext cx="899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E1B62"/>
                </a:solidFill>
              </a:rPr>
              <a:t>Proposed SRR: </a:t>
            </a:r>
            <a:r>
              <a:rPr lang="en-US" sz="2400" b="1" dirty="0" smtClean="0">
                <a:solidFill>
                  <a:srgbClr val="0E1B62"/>
                </a:solidFill>
              </a:rPr>
              <a:t>Safeguarding Creditors</a:t>
            </a:r>
            <a:endParaRPr lang="en-US" sz="2400" b="1" dirty="0">
              <a:solidFill>
                <a:srgbClr val="0E1B62"/>
              </a:solidFill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4991386" y="1893220"/>
            <a:ext cx="3643850" cy="2542939"/>
            <a:chOff x="4063999" y="0"/>
            <a:chExt cx="1524000" cy="889000"/>
          </a:xfrm>
        </p:grpSpPr>
        <p:sp>
          <p:nvSpPr>
            <p:cNvPr id="18" name="Rectangle 17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592" tIns="52070" rIns="52070" bIns="5207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 dirty="0"/>
            </a:p>
          </p:txBody>
        </p:sp>
      </p:grpSp>
      <p:sp>
        <p:nvSpPr>
          <p:cNvPr id="23" name="Oval 22"/>
          <p:cNvSpPr>
            <a:spLocks noChangeAspect="1"/>
          </p:cNvSpPr>
          <p:nvPr/>
        </p:nvSpPr>
        <p:spPr>
          <a:xfrm>
            <a:off x="7991151" y="1029097"/>
            <a:ext cx="1099584" cy="1067415"/>
          </a:xfrm>
          <a:prstGeom prst="ellipse">
            <a:avLst/>
          </a:prstGeom>
          <a:solidFill>
            <a:srgbClr val="13ACEF"/>
          </a:solidFill>
          <a:ln>
            <a:solidFill>
              <a:srgbClr val="0E1B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887" y="1952464"/>
            <a:ext cx="375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US" sz="1600" dirty="0"/>
          </a:p>
          <a:p>
            <a:pPr algn="just">
              <a:buFont typeface="Wingdings" pitchFamily="2" charset="2"/>
              <a:buChar char="v"/>
            </a:pPr>
            <a:endParaRPr lang="en-US" sz="1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204" b="43500" l="37601" r="57429"/>
                    </a14:imgEffect>
                  </a14:imgLayer>
                </a14:imgProps>
              </a:ext>
            </a:extLst>
          </a:blip>
          <a:srcRect l="35123" t="6042" r="40093" b="52338"/>
          <a:stretch/>
        </p:blipFill>
        <p:spPr>
          <a:xfrm>
            <a:off x="97653" y="663206"/>
            <a:ext cx="1213190" cy="12300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887" y="1493110"/>
            <a:ext cx="4018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               Key Considerations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Provide reasonable degree of market certainty to creditors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Restrictions on the RA’s use of resolution powers to override shareholder rights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Constitutional rights – compensation, no creditor worse off principle; funding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of compensation 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Shareholder rights vis a vis shareholder val</a:t>
            </a:r>
            <a:r>
              <a:rPr lang="en-US" sz="2000" dirty="0" smtClean="0">
                <a:solidFill>
                  <a:schemeClr val="bg1"/>
                </a:solidFill>
              </a:rPr>
              <a:t>ue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1759" y="1493110"/>
            <a:ext cx="375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Proposals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Image result for safe clipart png"/>
          <p:cNvPicPr>
            <a:picLocks noChangeAspect="1" noChangeArrowheads="1"/>
          </p:cNvPicPr>
          <p:nvPr/>
        </p:nvPicPr>
        <p:blipFill>
          <a:blip r:embed="rId5"/>
          <a:srcRect l="26285" t="13909" r="26700" b="21480"/>
          <a:stretch>
            <a:fillRect/>
          </a:stretch>
        </p:blipFill>
        <p:spPr bwMode="auto">
          <a:xfrm>
            <a:off x="8208121" y="1225118"/>
            <a:ext cx="705682" cy="727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82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7" y="921275"/>
            <a:ext cx="856151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382476" y="1206246"/>
            <a:ext cx="1828800" cy="1828800"/>
          </a:xfrm>
          <a:prstGeom prst="rect">
            <a:avLst/>
          </a:prstGeom>
          <a:solidFill>
            <a:srgbClr val="0E1B62"/>
          </a:solidFill>
          <a:ln>
            <a:noFill/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Building Institutional Capacity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2476" y="3187446"/>
            <a:ext cx="1828800" cy="1828800"/>
          </a:xfrm>
          <a:prstGeom prst="rect">
            <a:avLst/>
          </a:prstGeom>
          <a:solidFill>
            <a:srgbClr val="13ACE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Preparing and Maintaining Recovery &amp; Resolution Plans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521745" y="1213173"/>
            <a:ext cx="2014536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1400" dirty="0" smtClean="0">
                <a:latin typeface="Arial Black" pitchFamily="34" charset="0"/>
              </a:rPr>
              <a:t>Developing Resolution Tool Kit (incl. asset valuation,  disposition &amp;  recoveries</a:t>
            </a:r>
            <a:r>
              <a:rPr lang="en-US" sz="1600" dirty="0" smtClean="0">
                <a:latin typeface="Arial Black" pitchFamily="34" charset="0"/>
              </a:rPr>
              <a:t>)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521745" y="3187446"/>
            <a:ext cx="2014536" cy="1828800"/>
          </a:xfrm>
          <a:prstGeom prst="rect">
            <a:avLst/>
          </a:prstGeom>
          <a:solidFill>
            <a:srgbClr val="0E1B6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 Black" pitchFamily="34" charset="0"/>
              </a:rPr>
              <a:t>Promoting Inter-agency Collaboration &amp; Coordination 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878276" y="1206246"/>
            <a:ext cx="1828800" cy="1828800"/>
          </a:xfrm>
          <a:prstGeom prst="rect">
            <a:avLst/>
          </a:prstGeom>
          <a:solidFill>
            <a:srgbClr val="0E1B6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 Black" pitchFamily="34" charset="0"/>
              </a:rPr>
              <a:t>Funding Resolution; Contingency Funding Arrangements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7018803" y="1206246"/>
            <a:ext cx="18288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 Black" pitchFamily="34" charset="0"/>
              </a:rPr>
              <a:t>Establishing Arrangements for Cross Border Collaboration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018803" y="3155294"/>
            <a:ext cx="1828800" cy="1828800"/>
          </a:xfrm>
          <a:prstGeom prst="rect">
            <a:avLst/>
          </a:prstGeom>
          <a:solidFill>
            <a:srgbClr val="0E1B6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Arial Black" pitchFamily="34" charset="0"/>
              </a:rPr>
              <a:t>Expanding Public Education and Awareness Programmes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476" y="713018"/>
            <a:ext cx="8556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0E1B62"/>
                </a:solidFill>
              </a:rPr>
              <a:t>Implementation of the </a:t>
            </a:r>
            <a:r>
              <a:rPr lang="en-US" sz="2400" b="1" dirty="0" smtClean="0">
                <a:solidFill>
                  <a:srgbClr val="0E1B62"/>
                </a:solidFill>
              </a:rPr>
              <a:t>SRR – The </a:t>
            </a:r>
            <a:r>
              <a:rPr lang="en-US" sz="2400" b="1" dirty="0">
                <a:solidFill>
                  <a:srgbClr val="0E1B62"/>
                </a:solidFill>
              </a:rPr>
              <a:t>Way Forward </a:t>
            </a:r>
          </a:p>
          <a:p>
            <a:endParaRPr lang="en-US" sz="2400" b="1" dirty="0">
              <a:solidFill>
                <a:srgbClr val="0E1B62"/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4878276" y="3183332"/>
            <a:ext cx="1828800" cy="1828800"/>
          </a:xfrm>
          <a:prstGeom prst="rect">
            <a:avLst/>
          </a:prstGeom>
          <a:solidFill>
            <a:srgbClr val="13ACE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Arial Black" pitchFamily="34" charset="0"/>
              </a:rPr>
              <a:t>Establishing  Integrated Protection Schemes</a:t>
            </a:r>
            <a:endParaRPr lang="en-US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9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545" y="214313"/>
            <a:ext cx="812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/>
            <a:endParaRPr lang="en-US" sz="2400" dirty="0"/>
          </a:p>
          <a:p>
            <a:pPr marL="365760" algn="ctr"/>
            <a:r>
              <a:rPr lang="en-US" sz="2400" b="1" dirty="0" smtClean="0">
                <a:solidFill>
                  <a:srgbClr val="0E1B62"/>
                </a:solidFill>
              </a:rPr>
              <a:t>Activities Involved in Developing the SRR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922" y="737805"/>
            <a:ext cx="9144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2964" y="1045312"/>
          <a:ext cx="8584707" cy="4110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7949"/>
                <a:gridCol w="1576758"/>
              </a:tblGrid>
              <a:tr h="3600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Activity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/>
                </a:tc>
              </a:tr>
              <a:tr h="3600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Established Inter Agency (FSSN Partners) Technical Working 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Completed</a:t>
                      </a:r>
                      <a:endParaRPr lang="en-US" sz="1600" dirty="0"/>
                    </a:p>
                  </a:txBody>
                  <a:tcPr/>
                </a:tc>
              </a:tr>
              <a:tr h="3600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Obtained Technical Assistance from IMF and US Treasury Department OTA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Completed</a:t>
                      </a:r>
                      <a:endParaRPr lang="en-US" sz="1600" dirty="0"/>
                    </a:p>
                  </a:txBody>
                  <a:tcPr/>
                </a:tc>
              </a:tr>
              <a:tr h="7961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Conducted  Comprehensive Gap Analysis of the Resolution Framework for DTIs and Non DTIs  with International Standards; Review</a:t>
                      </a:r>
                      <a:r>
                        <a:rPr lang="en-US" sz="1600" baseline="0" dirty="0" smtClean="0"/>
                        <a:t>ed resolution regimes in other jurisdiction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Completed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2947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Recommended  Concepts, Options  and Policies to Address Gaps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Completed</a:t>
                      </a:r>
                    </a:p>
                  </a:txBody>
                  <a:tcPr/>
                </a:tc>
              </a:tr>
              <a:tr h="2666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Obtained Approval of Policymakers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Completed</a:t>
                      </a:r>
                    </a:p>
                  </a:txBody>
                  <a:tcPr/>
                </a:tc>
              </a:tr>
              <a:tr h="495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Drafted Proposals for the Special Resolution Regime and Issued for Public Consultation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Completed</a:t>
                      </a:r>
                      <a:endParaRPr lang="en-US" sz="1600" dirty="0"/>
                    </a:p>
                  </a:txBody>
                  <a:tcPr/>
                </a:tc>
              </a:tr>
              <a:tr h="3094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Promulgation of SRR Legislation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July 2018</a:t>
                      </a:r>
                    </a:p>
                  </a:txBody>
                  <a:tcPr/>
                </a:tc>
              </a:tr>
              <a:tr h="6219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Implementation of the SRR – Transitional Phase</a:t>
                      </a:r>
                      <a:endParaRPr lang="en-US" sz="1600" b="1" dirty="0" smtClean="0">
                        <a:solidFill>
                          <a:srgbClr val="0E1B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Timetable</a:t>
                      </a:r>
                      <a:r>
                        <a:rPr lang="en-US" sz="1600" baseline="0" dirty="0" smtClean="0"/>
                        <a:t> t</a:t>
                      </a:r>
                      <a:r>
                        <a:rPr lang="en-US" sz="1600" dirty="0" smtClean="0"/>
                        <a:t>o be finalized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41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4378" y="435868"/>
            <a:ext cx="6814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Thank you! Gracias! Obrigado!</a:t>
            </a:r>
          </a:p>
        </p:txBody>
      </p:sp>
    </p:spTree>
    <p:extLst>
      <p:ext uri="{BB962C8B-B14F-4D97-AF65-F5344CB8AC3E}">
        <p14:creationId xmlns:p14="http://schemas.microsoft.com/office/powerpoint/2010/main" xmlns="" val="2423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2981" y="1800225"/>
            <a:ext cx="7215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“……On such a full sea are we now afloat</a:t>
            </a:r>
            <a:br>
              <a:rPr lang="en-US" sz="2800" b="1" i="1" dirty="0" smtClean="0"/>
            </a:br>
            <a:r>
              <a:rPr lang="en-US" sz="2800" b="1" i="1" dirty="0" smtClean="0"/>
              <a:t>And we must take the current when it serves</a:t>
            </a:r>
            <a:br>
              <a:rPr lang="en-US" sz="2800" b="1" i="1" dirty="0" smtClean="0"/>
            </a:br>
            <a:r>
              <a:rPr lang="en-US" sz="2800" b="1" i="1" dirty="0" smtClean="0"/>
              <a:t>or lose our ventures……”</a:t>
            </a:r>
          </a:p>
          <a:p>
            <a:pPr algn="r"/>
            <a:r>
              <a:rPr lang="en-US" sz="2000" dirty="0" smtClean="0"/>
              <a:t>William Shakespeare, Julius Caesar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71224" y="1585333"/>
            <a:ext cx="6779813" cy="1381378"/>
            <a:chOff x="2377440" y="1585333"/>
            <a:chExt cx="6618600" cy="1381378"/>
          </a:xfrm>
        </p:grpSpPr>
        <p:sp>
          <p:nvSpPr>
            <p:cNvPr id="45" name="Rectangle 44"/>
            <p:cNvSpPr/>
            <p:nvPr/>
          </p:nvSpPr>
          <p:spPr>
            <a:xfrm>
              <a:off x="2377440" y="1585333"/>
              <a:ext cx="6618599" cy="1381378"/>
            </a:xfrm>
            <a:prstGeom prst="rect">
              <a:avLst/>
            </a:prstGeom>
            <a:solidFill>
              <a:srgbClr val="0E1B6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4723" y="1660279"/>
              <a:ext cx="3991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Key Attributes of  Effective Resolution Regimes for Financial Institutions (2014)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4723" y="2279650"/>
              <a:ext cx="3991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Core  Principles of Effective Deposit Insurance Systems (2014)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20521" y="1660279"/>
              <a:ext cx="1023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FSB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20521" y="2279650"/>
              <a:ext cx="1023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IADI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61400" y="2907021"/>
            <a:ext cx="6889637" cy="1804050"/>
            <a:chOff x="2462593" y="2966712"/>
            <a:chExt cx="6660046" cy="1793321"/>
          </a:xfrm>
        </p:grpSpPr>
        <p:sp>
          <p:nvSpPr>
            <p:cNvPr id="44" name="Rectangle 43"/>
            <p:cNvSpPr/>
            <p:nvPr/>
          </p:nvSpPr>
          <p:spPr>
            <a:xfrm>
              <a:off x="2462593" y="2970369"/>
              <a:ext cx="6660046" cy="1789664"/>
            </a:xfrm>
            <a:prstGeom prst="rect">
              <a:avLst/>
            </a:prstGeom>
            <a:solidFill>
              <a:srgbClr val="13ACEF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71719" y="2966712"/>
              <a:ext cx="3950919" cy="1024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Basel III  -  </a:t>
              </a:r>
              <a:r>
                <a:rPr lang="en-US" sz="1400" dirty="0">
                  <a:solidFill>
                    <a:schemeClr val="bg1"/>
                  </a:solidFill>
                </a:rPr>
                <a:t>Capital (2011) and Liquidity Requirements  (2013)  &amp;  Net Stable </a:t>
              </a:r>
              <a:r>
                <a:rPr lang="en-US" sz="1400" dirty="0" smtClean="0">
                  <a:solidFill>
                    <a:schemeClr val="bg1"/>
                  </a:solidFill>
                </a:rPr>
                <a:t>Funding (2014)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Basel IV – P</a:t>
              </a:r>
              <a:r>
                <a:rPr lang="en-US" sz="1400" dirty="0" smtClean="0">
                  <a:solidFill>
                    <a:schemeClr val="bg1"/>
                  </a:solidFill>
                </a:rPr>
                <a:t>roposed (Intensify risk monitoring )</a:t>
              </a:r>
              <a:endParaRPr lang="en-US" sz="1400" dirty="0">
                <a:solidFill>
                  <a:schemeClr val="bg1"/>
                </a:solidFill>
              </a:endParaRPr>
            </a:p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71720" y="3785881"/>
              <a:ext cx="3934354" cy="88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AML/CFT Regulations  - </a:t>
              </a:r>
              <a:r>
                <a:rPr lang="en-US" sz="1400" dirty="0">
                  <a:solidFill>
                    <a:schemeClr val="bg1"/>
                  </a:solidFill>
                </a:rPr>
                <a:t>Mitigate  Money Laundering and the Financing of Terrorism &amp; Proliferation (2016</a:t>
              </a:r>
              <a:r>
                <a:rPr lang="en-US" sz="1400" dirty="0" smtClean="0">
                  <a:solidFill>
                    <a:schemeClr val="bg1"/>
                  </a:solidFill>
                </a:rPr>
                <a:t>)</a:t>
              </a:r>
            </a:p>
            <a:p>
              <a:endParaRPr lang="en-US" sz="1000" b="1" dirty="0" smtClean="0">
                <a:solidFill>
                  <a:schemeClr val="bg1"/>
                </a:solidFill>
              </a:endParaRP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IFRS 9 – </a:t>
              </a:r>
              <a:r>
                <a:rPr lang="en-US" sz="1400" dirty="0" smtClean="0">
                  <a:solidFill>
                    <a:schemeClr val="bg1"/>
                  </a:solidFill>
                </a:rPr>
                <a:t>Expected Credit Loss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34858" y="3016252"/>
              <a:ext cx="994629" cy="397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BCBS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95457" y="3865203"/>
              <a:ext cx="856220" cy="397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FATF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653" y="760695"/>
            <a:ext cx="899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Effective Resolution Regimes: International Financial Sector Reforms</a:t>
            </a:r>
            <a:endParaRPr lang="en-US" sz="2400" b="1" dirty="0">
              <a:solidFill>
                <a:srgbClr val="0E1B62"/>
              </a:solidFill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3810000" y="2127250"/>
            <a:ext cx="1524000" cy="889000"/>
            <a:chOff x="4063999" y="0"/>
            <a:chExt cx="1524000" cy="889000"/>
          </a:xfrm>
        </p:grpSpPr>
        <p:sp>
          <p:nvSpPr>
            <p:cNvPr id="15" name="Rectangle 14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592" tIns="52070" rIns="52070" bIns="5207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 dirty="0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3962400" y="2279650"/>
            <a:ext cx="1524000" cy="889000"/>
            <a:chOff x="4063999" y="0"/>
            <a:chExt cx="1524000" cy="889000"/>
          </a:xfrm>
        </p:grpSpPr>
        <p:sp>
          <p:nvSpPr>
            <p:cNvPr id="18" name="Rectangle 17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063999" y="0"/>
              <a:ext cx="1524000" cy="88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592" tIns="52070" rIns="52070" bIns="5207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1393" y="1575165"/>
            <a:ext cx="3262069" cy="3337797"/>
            <a:chOff x="273225" y="1575687"/>
            <a:chExt cx="3262069" cy="3166634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273225" y="1575687"/>
              <a:ext cx="3262069" cy="3166634"/>
            </a:xfrm>
            <a:prstGeom prst="ellipse">
              <a:avLst/>
            </a:prstGeom>
            <a:solidFill>
              <a:srgbClr val="0E1B6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5827" y="2833091"/>
              <a:ext cx="2401865" cy="1909230"/>
            </a:xfrm>
            <a:prstGeom prst="ellipse">
              <a:avLst/>
            </a:prstGeom>
            <a:solidFill>
              <a:srgbClr val="13ACEF"/>
            </a:solidFill>
            <a:ln>
              <a:solidFill>
                <a:srgbClr val="13ACE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827" y="1783494"/>
              <a:ext cx="2536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Macro-prudential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1598" y="3081452"/>
              <a:ext cx="2122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Micro-prudential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7080" y="2094427"/>
              <a:ext cx="28119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 </a:t>
              </a:r>
              <a:r>
                <a:rPr lang="en-US" sz="1400" b="1" dirty="0">
                  <a:solidFill>
                    <a:schemeClr val="bg1"/>
                  </a:solidFill>
                </a:rPr>
                <a:t>Financial regulations 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to mitigate systemic </a:t>
              </a:r>
              <a:r>
                <a:rPr lang="en-US" sz="1400" b="1" dirty="0">
                  <a:solidFill>
                    <a:schemeClr val="bg1"/>
                  </a:solidFill>
                </a:rPr>
                <a:t>risk. Promotes financial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system integrity </a:t>
              </a:r>
              <a:r>
                <a:rPr lang="en-US" sz="1400" b="1" dirty="0">
                  <a:solidFill>
                    <a:schemeClr val="bg1"/>
                  </a:solidFill>
                </a:rPr>
                <a:t>and stability.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1597" y="3441207"/>
              <a:ext cx="2122259" cy="1109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Regulatory oversight </a:t>
              </a:r>
              <a:r>
                <a:rPr lang="en-US" sz="1400" b="1" dirty="0">
                  <a:solidFill>
                    <a:schemeClr val="bg1"/>
                  </a:solidFill>
                </a:rPr>
                <a:t>of financial institutions at the firm level. Ensures 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safety, soundness  and </a:t>
              </a:r>
              <a:r>
                <a:rPr lang="en-US" sz="1400" b="1" dirty="0">
                  <a:solidFill>
                    <a:schemeClr val="bg1"/>
                  </a:solidFill>
                </a:rPr>
                <a:t>resilience to risks.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81062" y="4262505"/>
            <a:ext cx="865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IASB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2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291" y="715971"/>
            <a:ext cx="8328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Problem Bank Identification and Monitoring </a:t>
            </a:r>
            <a:endParaRPr lang="en-US" sz="2400" b="1" dirty="0">
              <a:solidFill>
                <a:srgbClr val="0E1B62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67919" y="1589822"/>
            <a:ext cx="8576081" cy="3522453"/>
            <a:chOff x="140677" y="1638838"/>
            <a:chExt cx="8576081" cy="3522453"/>
          </a:xfrm>
        </p:grpSpPr>
        <p:grpSp>
          <p:nvGrpSpPr>
            <p:cNvPr id="8" name="Group 7"/>
            <p:cNvGrpSpPr/>
            <p:nvPr/>
          </p:nvGrpSpPr>
          <p:grpSpPr>
            <a:xfrm>
              <a:off x="279781" y="2104870"/>
              <a:ext cx="5007150" cy="2008955"/>
              <a:chOff x="545392" y="1695716"/>
              <a:chExt cx="5007150" cy="200895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45392" y="2884161"/>
                <a:ext cx="5007150" cy="820510"/>
                <a:chOff x="545392" y="2884161"/>
                <a:chExt cx="5007150" cy="82051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 xmlns="">
                        <a14:imgLayer r:embed="rId4">
                          <a14:imgEffect>
                            <a14:backgroundRemoval t="2864" b="25779" l="51720" r="85282"/>
                          </a14:imgEffect>
                        </a14:imgLayer>
                      </a14:imgProps>
                    </a:ext>
                  </a:extLst>
                </a:blip>
                <a:srcRect l="47525" r="10523" b="71356"/>
                <a:stretch/>
              </p:blipFill>
              <p:spPr>
                <a:xfrm>
                  <a:off x="3562127" y="2884161"/>
                  <a:ext cx="1990415" cy="820510"/>
                </a:xfrm>
                <a:prstGeom prst="rect">
                  <a:avLst/>
                </a:prstGeom>
              </p:spPr>
            </p:pic>
            <p:grpSp>
              <p:nvGrpSpPr>
                <p:cNvPr id="3" name="Group 51"/>
                <p:cNvGrpSpPr/>
                <p:nvPr/>
              </p:nvGrpSpPr>
              <p:grpSpPr>
                <a:xfrm>
                  <a:off x="545392" y="2884161"/>
                  <a:ext cx="3515694" cy="820510"/>
                  <a:chOff x="927665" y="2115717"/>
                  <a:chExt cx="3515694" cy="820510"/>
                </a:xfrm>
              </p:grpSpPr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 xmlns="">
                          <a14:imgLayer r:embed="rId4">
                            <a14:imgEffect>
                              <a14:backgroundRemoval t="2864" b="25779" l="51720" r="85282"/>
                            </a14:imgEffect>
                          </a14:imgLayer>
                        </a14:imgProps>
                      </a:ext>
                    </a:extLst>
                  </a:blip>
                  <a:srcRect l="47525" r="10523" b="71356"/>
                  <a:stretch/>
                </p:blipFill>
                <p:spPr>
                  <a:xfrm>
                    <a:off x="927665" y="2115717"/>
                    <a:ext cx="1990415" cy="82051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 xmlns="">
                          <a14:imgLayer r:embed="rId4">
                            <a14:imgEffect>
                              <a14:backgroundRemoval t="2864" b="25779" l="51720" r="85282"/>
                            </a14:imgEffect>
                          </a14:imgLayer>
                        </a14:imgProps>
                      </a:ext>
                    </a:extLst>
                  </a:blip>
                  <a:srcRect l="47525" r="10523" b="71356"/>
                  <a:stretch/>
                </p:blipFill>
                <p:spPr>
                  <a:xfrm>
                    <a:off x="2452944" y="2115717"/>
                    <a:ext cx="1990415" cy="82051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2864" b="25779" l="51720" r="85282"/>
                        </a14:imgEffect>
                      </a14:imgLayer>
                    </a14:imgProps>
                  </a:ext>
                </a:extLst>
              </a:blip>
              <a:srcRect l="47525" r="10523" b="71356"/>
              <a:stretch/>
            </p:blipFill>
            <p:spPr>
              <a:xfrm rot="16200000">
                <a:off x="-27553" y="2280669"/>
                <a:ext cx="1990415" cy="820510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2864" b="25779" l="51720" r="85282"/>
                      </a14:imgEffect>
                    </a14:imgLayer>
                  </a14:imgProps>
                </a:ext>
              </a:extLst>
            </a:blip>
            <a:srcRect l="47525" r="10523" b="71356"/>
            <a:stretch/>
          </p:blipFill>
          <p:spPr>
            <a:xfrm rot="1670361">
              <a:off x="4575555" y="3669487"/>
              <a:ext cx="1990415" cy="851598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1075429" y="1920845"/>
              <a:ext cx="207719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E1B62"/>
                  </a:solidFill>
                </a:rPr>
                <a:t>1.Viable Bank</a:t>
              </a:r>
            </a:p>
            <a:p>
              <a:r>
                <a:rPr lang="en-US" sz="1400" b="1" dirty="0" smtClean="0">
                  <a:solidFill>
                    <a:srgbClr val="0E1B62"/>
                  </a:solidFill>
                </a:rPr>
                <a:t>(Entry Regime-Licensing)</a:t>
              </a:r>
            </a:p>
            <a:p>
              <a:pPr lvl="0"/>
              <a:endParaRPr lang="en-US" b="1" dirty="0">
                <a:solidFill>
                  <a:srgbClr val="0E1B62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2864" b="25779" l="51720" r="85282"/>
                      </a14:imgEffect>
                    </a14:imgLayer>
                  </a14:imgProps>
                </a:ext>
              </a:extLst>
            </a:blip>
            <a:srcRect l="47525" r="10523" b="71356"/>
            <a:stretch/>
          </p:blipFill>
          <p:spPr>
            <a:xfrm rot="19777928">
              <a:off x="4580499" y="2864298"/>
              <a:ext cx="1990415" cy="851598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2056898" y="4061554"/>
              <a:ext cx="21256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rgbClr val="0E1B62"/>
                  </a:solidFill>
                </a:rPr>
                <a:t>3</a:t>
              </a:r>
              <a:r>
                <a:rPr lang="en-US" sz="1600" b="1" dirty="0" smtClean="0">
                  <a:solidFill>
                    <a:srgbClr val="0E1B62"/>
                  </a:solidFill>
                </a:rPr>
                <a:t>. Apply Prompt </a:t>
              </a:r>
              <a:r>
                <a:rPr lang="en-US" sz="1600" b="1" dirty="0">
                  <a:solidFill>
                    <a:srgbClr val="0E1B62"/>
                  </a:solidFill>
                </a:rPr>
                <a:t>Corrective </a:t>
              </a:r>
              <a:r>
                <a:rPr lang="en-US" sz="1600" b="1" dirty="0" smtClean="0">
                  <a:solidFill>
                    <a:srgbClr val="0E1B62"/>
                  </a:solidFill>
                </a:rPr>
                <a:t>Actions &amp; Increase Monitoring</a:t>
              </a:r>
              <a:endParaRPr lang="en-US" sz="1600" b="1" dirty="0">
                <a:solidFill>
                  <a:srgbClr val="0E1B62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82514" y="2009998"/>
              <a:ext cx="12419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rgbClr val="0E1B62"/>
                  </a:solidFill>
                </a:rPr>
                <a:t>4. Problem </a:t>
              </a:r>
              <a:r>
                <a:rPr lang="en-US" sz="1600" b="1" dirty="0" smtClean="0">
                  <a:solidFill>
                    <a:srgbClr val="0E1B62"/>
                  </a:solidFill>
                </a:rPr>
                <a:t>Persists?</a:t>
              </a:r>
              <a:endParaRPr lang="en-US" sz="1600" b="1" dirty="0">
                <a:solidFill>
                  <a:srgbClr val="0E1B62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77334" b="97482" l="23392" r="42714">
                          <a14:foregroundMark x1="27437" y1="89855" x2="27437" y2="89855"/>
                          <a14:foregroundMark x1="31938" y1="89545" x2="31938" y2="89545"/>
                          <a14:foregroundMark x1="35188" y1="90476" x2="35188" y2="90476"/>
                        </a14:backgroundRemoval>
                      </a14:imgEffect>
                    </a14:imgLayer>
                  </a14:imgProps>
                </a:ext>
              </a:extLst>
            </a:blip>
            <a:srcRect l="20977" t="74815" r="54871"/>
            <a:stretch/>
          </p:blipFill>
          <p:spPr>
            <a:xfrm>
              <a:off x="202201" y="2844068"/>
              <a:ext cx="1233834" cy="77678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77333" b="97481" l="43363" r="66953">
                          <a14:foregroundMark x1="50313" y1="89752" x2="50313" y2="89752"/>
                          <a14:foregroundMark x1="59000" y1="90580" x2="59000" y2="90580"/>
                        </a14:backgroundRemoval>
                      </a14:imgEffect>
                    </a14:imgLayer>
                  </a14:imgProps>
                </a:ext>
              </a:extLst>
            </a:blip>
            <a:srcRect l="40414" t="74815" r="30098"/>
            <a:stretch/>
          </p:blipFill>
          <p:spPr>
            <a:xfrm>
              <a:off x="3795475" y="2707097"/>
              <a:ext cx="1772021" cy="913753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 flipH="1">
              <a:off x="5424418" y="3981237"/>
              <a:ext cx="9339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13103" y="4607293"/>
              <a:ext cx="28036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smtClean="0">
                  <a:solidFill>
                    <a:srgbClr val="0E1B62"/>
                  </a:solidFill>
                </a:rPr>
                <a:t>Bank is No Longer Viable</a:t>
              </a:r>
            </a:p>
            <a:p>
              <a:pPr lvl="0"/>
              <a:r>
                <a:rPr lang="en-US" sz="1400" b="1" dirty="0" smtClean="0">
                  <a:solidFill>
                    <a:srgbClr val="0E1B62"/>
                  </a:solidFill>
                </a:rPr>
                <a:t> (Exit Regime – Resolution)</a:t>
              </a:r>
              <a:endParaRPr lang="en-US" sz="1400" b="1" dirty="0">
                <a:solidFill>
                  <a:srgbClr val="0E1B62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0677" y="4258269"/>
              <a:ext cx="13397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>
                  <a:solidFill>
                    <a:srgbClr val="0E1B62"/>
                  </a:solidFill>
                </a:rPr>
                <a:t>2. Problem Identification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792305" y="2269127"/>
              <a:ext cx="15839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smtClean="0">
                  <a:solidFill>
                    <a:srgbClr val="0E1B62"/>
                  </a:solidFill>
                </a:rPr>
                <a:t>Bank Restored  to Viability</a:t>
              </a:r>
              <a:endParaRPr lang="en-US" sz="1600" b="1" dirty="0">
                <a:solidFill>
                  <a:srgbClr val="0E1B62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35447" y="2853902"/>
              <a:ext cx="9406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solidFill>
                    <a:srgbClr val="00B050"/>
                  </a:solidFill>
                </a:rPr>
                <a:t>No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</a:p>
          </p:txBody>
        </p:sp>
        <p:pic>
          <p:nvPicPr>
            <p:cNvPr id="25604" name="Picture 4" descr="Image result for sun clipart 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05694" y="1638838"/>
              <a:ext cx="347125" cy="347125"/>
            </a:xfrm>
            <a:prstGeom prst="rect">
              <a:avLst/>
            </a:prstGeom>
            <a:noFill/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77334" b="97482" l="23392" r="42714">
                          <a14:foregroundMark x1="27437" y1="89855" x2="27437" y2="89855"/>
                          <a14:foregroundMark x1="31938" y1="89545" x2="31938" y2="89545"/>
                          <a14:foregroundMark x1="35188" y1="90476" x2="35188" y2="90476"/>
                        </a14:backgroundRemoval>
                      </a14:imgEffect>
                    </a14:imgLayer>
                  </a14:imgProps>
                </a:ext>
              </a:extLst>
            </a:blip>
            <a:srcRect l="20977" t="74815" r="54871"/>
            <a:stretch/>
          </p:blipFill>
          <p:spPr>
            <a:xfrm>
              <a:off x="2197469" y="2844068"/>
              <a:ext cx="1233834" cy="776782"/>
            </a:xfrm>
            <a:prstGeom prst="rect">
              <a:avLst/>
            </a:prstGeom>
          </p:spPr>
        </p:pic>
        <p:pic>
          <p:nvPicPr>
            <p:cNvPr id="56" name="Picture 4" descr="Image result for sun clipart 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14608" y="2104870"/>
              <a:ext cx="347125" cy="347125"/>
            </a:xfrm>
            <a:prstGeom prst="rect">
              <a:avLst/>
            </a:prstGeom>
            <a:noFill/>
          </p:spPr>
        </p:pic>
      </p:grpSp>
      <p:grpSp>
        <p:nvGrpSpPr>
          <p:cNvPr id="57" name="Group 56"/>
          <p:cNvGrpSpPr/>
          <p:nvPr/>
        </p:nvGrpSpPr>
        <p:grpSpPr>
          <a:xfrm>
            <a:off x="722858" y="1706115"/>
            <a:ext cx="882425" cy="646331"/>
            <a:chOff x="3260964" y="1848023"/>
            <a:chExt cx="882425" cy="646331"/>
          </a:xfrm>
        </p:grpSpPr>
        <p:pic>
          <p:nvPicPr>
            <p:cNvPr id="61" name="Picture 60" descr="bank.png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0623" y="1848023"/>
              <a:ext cx="673982" cy="64633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3260964" y="1848023"/>
              <a:ext cx="8824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900" b="1" dirty="0" smtClean="0">
                  <a:solidFill>
                    <a:srgbClr val="0E1B62"/>
                  </a:solidFill>
                </a:rPr>
                <a:t>BANK</a:t>
              </a:r>
              <a:endParaRPr lang="en-US" sz="900" b="1" dirty="0">
                <a:solidFill>
                  <a:srgbClr val="0E1B62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9030" y="3366207"/>
            <a:ext cx="882425" cy="646331"/>
            <a:chOff x="3260964" y="1848023"/>
            <a:chExt cx="882425" cy="646331"/>
          </a:xfrm>
        </p:grpSpPr>
        <p:pic>
          <p:nvPicPr>
            <p:cNvPr id="67" name="Picture 66" descr="bank.png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0623" y="1848023"/>
              <a:ext cx="673982" cy="646331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3260964" y="1848023"/>
              <a:ext cx="8824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900" b="1" dirty="0" smtClean="0">
                  <a:solidFill>
                    <a:srgbClr val="0E1B62"/>
                  </a:solidFill>
                </a:rPr>
                <a:t>BANK</a:t>
              </a:r>
              <a:endParaRPr lang="en-US" sz="900" b="1" dirty="0">
                <a:solidFill>
                  <a:srgbClr val="0E1B62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697438" y="3366207"/>
            <a:ext cx="882425" cy="646331"/>
            <a:chOff x="3260964" y="1848023"/>
            <a:chExt cx="882425" cy="646331"/>
          </a:xfrm>
        </p:grpSpPr>
        <p:pic>
          <p:nvPicPr>
            <p:cNvPr id="73" name="Picture 72" descr="bank.png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0623" y="1848023"/>
              <a:ext cx="673982" cy="646331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3260964" y="1848023"/>
              <a:ext cx="8824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900" b="1" dirty="0" smtClean="0">
                  <a:solidFill>
                    <a:srgbClr val="0E1B62"/>
                  </a:solidFill>
                </a:rPr>
                <a:t>BANK</a:t>
              </a:r>
              <a:endParaRPr lang="en-US" sz="900" b="1" dirty="0">
                <a:solidFill>
                  <a:srgbClr val="0E1B62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609756" y="3366207"/>
            <a:ext cx="882425" cy="646331"/>
            <a:chOff x="3260964" y="1848023"/>
            <a:chExt cx="882425" cy="646331"/>
          </a:xfrm>
        </p:grpSpPr>
        <p:pic>
          <p:nvPicPr>
            <p:cNvPr id="76" name="Picture 75" descr="bank.png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0623" y="1848023"/>
              <a:ext cx="673982" cy="646331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3260964" y="1848023"/>
              <a:ext cx="8824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900" b="1" dirty="0" smtClean="0">
                  <a:solidFill>
                    <a:srgbClr val="0E1B62"/>
                  </a:solidFill>
                </a:rPr>
                <a:t>BANK</a:t>
              </a:r>
              <a:endParaRPr lang="en-US" sz="900" b="1" dirty="0">
                <a:solidFill>
                  <a:srgbClr val="0E1B62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44403" y="2334915"/>
            <a:ext cx="882425" cy="646331"/>
            <a:chOff x="3260964" y="1848023"/>
            <a:chExt cx="882425" cy="646331"/>
          </a:xfrm>
        </p:grpSpPr>
        <p:pic>
          <p:nvPicPr>
            <p:cNvPr id="79" name="Picture 78" descr="bank.png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0623" y="1848023"/>
              <a:ext cx="673982" cy="646331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3260964" y="1848023"/>
              <a:ext cx="8824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900" b="1" dirty="0" smtClean="0">
                  <a:solidFill>
                    <a:srgbClr val="0E1B62"/>
                  </a:solidFill>
                </a:rPr>
                <a:t>BANK</a:t>
              </a:r>
              <a:endParaRPr lang="en-US" sz="900" b="1" dirty="0">
                <a:solidFill>
                  <a:srgbClr val="0E1B62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22241" y="4012538"/>
            <a:ext cx="882425" cy="646331"/>
            <a:chOff x="6622241" y="4012538"/>
            <a:chExt cx="882425" cy="646331"/>
          </a:xfrm>
        </p:grpSpPr>
        <p:pic>
          <p:nvPicPr>
            <p:cNvPr id="82" name="Picture 81" descr="bank.png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9193"/>
            <a:stretch>
              <a:fillRect/>
            </a:stretch>
          </p:blipFill>
          <p:spPr>
            <a:xfrm>
              <a:off x="7063454" y="4012538"/>
              <a:ext cx="342428" cy="646331"/>
            </a:xfrm>
            <a:prstGeom prst="rect">
              <a:avLst/>
            </a:prstGeom>
          </p:spPr>
        </p:pic>
        <p:pic>
          <p:nvPicPr>
            <p:cNvPr id="85" name="Picture 84" descr="bank.png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8293"/>
            <a:stretch>
              <a:fillRect/>
            </a:stretch>
          </p:blipFill>
          <p:spPr>
            <a:xfrm>
              <a:off x="6729062" y="4012538"/>
              <a:ext cx="348497" cy="646331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6622241" y="4012538"/>
              <a:ext cx="8824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900" b="1" dirty="0" smtClean="0">
                  <a:solidFill>
                    <a:srgbClr val="0E1B62"/>
                  </a:solidFill>
                </a:rPr>
                <a:t>BANK</a:t>
              </a:r>
              <a:endParaRPr lang="en-US" sz="900" b="1" dirty="0">
                <a:solidFill>
                  <a:srgbClr val="0E1B62"/>
                </a:solidFill>
              </a:endParaRPr>
            </a:p>
          </p:txBody>
        </p:sp>
      </p:grpSp>
      <p:pic>
        <p:nvPicPr>
          <p:cNvPr id="87" name="Picture 86" descr="bank.png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193"/>
          <a:stretch>
            <a:fillRect/>
          </a:stretch>
        </p:blipFill>
        <p:spPr>
          <a:xfrm rot="2688942">
            <a:off x="7233805" y="4029326"/>
            <a:ext cx="342428" cy="646331"/>
          </a:xfrm>
          <a:prstGeom prst="rect">
            <a:avLst/>
          </a:prstGeom>
        </p:spPr>
      </p:pic>
      <p:pic>
        <p:nvPicPr>
          <p:cNvPr id="88" name="Picture 87" descr="bank.png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8293"/>
          <a:stretch>
            <a:fillRect/>
          </a:stretch>
        </p:blipFill>
        <p:spPr>
          <a:xfrm rot="19347029">
            <a:off x="6606063" y="4016838"/>
            <a:ext cx="348497" cy="64633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271" b="37398" l="855" r="47650">
                        <a14:foregroundMark x1="20726" y1="10027" x2="20726" y2="10027"/>
                        <a14:foregroundMark x1="24359" y1="9756" x2="24359" y2="9756"/>
                        <a14:foregroundMark x1="27564" y1="12466" x2="27564" y2="12466"/>
                        <a14:foregroundMark x1="32265" y1="11382" x2="32265" y2="11382"/>
                        <a14:foregroundMark x1="16667" y1="10027" x2="16667" y2="10027"/>
                        <a14:foregroundMark x1="3846" y1="7859" x2="3846" y2="7859"/>
                        <a14:foregroundMark x1="16453" y1="10298" x2="16453" y2="10298"/>
                        <a14:foregroundMark x1="16667" y1="12195" x2="16667" y2="12195"/>
                        <a14:foregroundMark x1="27350" y1="10569" x2="27350" y2="10569"/>
                        <a14:foregroundMark x1="1068" y1="8130" x2="1068" y2="8130"/>
                        <a14:foregroundMark x1="1068" y1="12195" x2="1068" y2="12195"/>
                        <a14:foregroundMark x1="855" y1="24119" x2="855" y2="24119"/>
                        <a14:foregroundMark x1="1282" y1="1084" x2="1282" y2="1084"/>
                        <a14:foregroundMark x1="4274" y1="4607" x2="4274" y2="4607"/>
                        <a14:foregroundMark x1="2137" y1="3252" x2="2137" y2="3252"/>
                        <a14:foregroundMark x1="2991" y1="19241" x2="2991" y2="19241"/>
                        <a14:foregroundMark x1="46581" y1="3252" x2="46581" y2="3252"/>
                        <a14:foregroundMark x1="47436" y1="5691" x2="47436" y2="5691"/>
                        <a14:foregroundMark x1="47436" y1="1355" x2="47436" y2="1355"/>
                        <a14:foregroundMark x1="47436" y1="11382" x2="47436" y2="11382"/>
                        <a14:foregroundMark x1="46795" y1="19783" x2="46795" y2="19783"/>
                        <a14:foregroundMark x1="47436" y1="24119" x2="47436" y2="24119"/>
                        <a14:foregroundMark x1="47436" y1="27642" x2="47436" y2="27642"/>
                        <a14:foregroundMark x1="47436" y1="32791" x2="47436" y2="32791"/>
                        <a14:foregroundMark x1="47650" y1="37398" x2="47650" y2="37398"/>
                      </a14:backgroundRemoval>
                    </a14:imgEffect>
                  </a14:imgLayer>
                </a14:imgProps>
              </a:ext>
            </a:extLst>
          </a:blip>
          <a:srcRect r="49922" b="68017"/>
          <a:stretch/>
        </p:blipFill>
        <p:spPr>
          <a:xfrm>
            <a:off x="676495" y="1177636"/>
            <a:ext cx="1186782" cy="6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8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291" y="581730"/>
            <a:ext cx="8328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Problem Bank Resolution</a:t>
            </a:r>
            <a:endParaRPr lang="en-US" sz="2400" b="1" dirty="0">
              <a:solidFill>
                <a:srgbClr val="0E1B62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790530" y="1946152"/>
            <a:ext cx="7572170" cy="3481571"/>
            <a:chOff x="377436" y="1455938"/>
            <a:chExt cx="7572170" cy="3481571"/>
          </a:xfrm>
        </p:grpSpPr>
        <p:sp>
          <p:nvSpPr>
            <p:cNvPr id="81" name="Rectangle 80"/>
            <p:cNvSpPr/>
            <p:nvPr/>
          </p:nvSpPr>
          <p:spPr>
            <a:xfrm>
              <a:off x="377436" y="1455938"/>
              <a:ext cx="7572169" cy="30983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77436" y="1455938"/>
              <a:ext cx="7572170" cy="3481571"/>
              <a:chOff x="-41170" y="1529718"/>
              <a:chExt cx="7572170" cy="3481571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5556" y="1583851"/>
                <a:ext cx="2020664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500" b="1" dirty="0" smtClean="0">
                    <a:solidFill>
                      <a:srgbClr val="0E1B62"/>
                    </a:solidFill>
                  </a:rPr>
                  <a:t>Entry into resolution</a:t>
                </a:r>
                <a:endParaRPr lang="en-US" sz="1500" b="1" dirty="0">
                  <a:solidFill>
                    <a:srgbClr val="0E1B62"/>
                  </a:solidFill>
                </a:endParaRPr>
              </a:p>
            </p:txBody>
          </p:sp>
          <p:pic>
            <p:nvPicPr>
              <p:cNvPr id="87" name="Picture 86" descr="bank.png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49193"/>
              <a:stretch>
                <a:fillRect/>
              </a:stretch>
            </p:blipFill>
            <p:spPr>
              <a:xfrm rot="2688942">
                <a:off x="1076459" y="2056957"/>
                <a:ext cx="342428" cy="646331"/>
              </a:xfrm>
              <a:prstGeom prst="rect">
                <a:avLst/>
              </a:prstGeom>
            </p:spPr>
          </p:pic>
          <p:pic>
            <p:nvPicPr>
              <p:cNvPr id="88" name="Picture 87" descr="bank.png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48293"/>
              <a:stretch>
                <a:fillRect/>
              </a:stretch>
            </p:blipFill>
            <p:spPr>
              <a:xfrm rot="19347029">
                <a:off x="539867" y="2069444"/>
                <a:ext cx="348497" cy="646331"/>
              </a:xfrm>
              <a:prstGeom prst="rect">
                <a:avLst/>
              </a:prstGeom>
            </p:spPr>
          </p:pic>
          <p:sp>
            <p:nvSpPr>
              <p:cNvPr id="49" name="Right Arrow 48"/>
              <p:cNvSpPr/>
              <p:nvPr/>
            </p:nvSpPr>
            <p:spPr>
              <a:xfrm>
                <a:off x="2096220" y="1749632"/>
                <a:ext cx="767751" cy="586322"/>
              </a:xfrm>
              <a:prstGeom prst="rightArrow">
                <a:avLst/>
              </a:prstGeom>
              <a:solidFill>
                <a:srgbClr val="13ACE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FCCF5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-41170" y="2755020"/>
                <a:ext cx="21373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Regulatory threshold for non viability (Before balance sheet insolvency) i.e. quantitative and qualitative triggers are met 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690207" y="1559511"/>
                <a:ext cx="187193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500" b="1" dirty="0" smtClean="0">
                    <a:solidFill>
                      <a:srgbClr val="0E1B62"/>
                    </a:solidFill>
                  </a:rPr>
                  <a:t>Apply resolution powers &amp; tools</a:t>
                </a:r>
                <a:endParaRPr lang="en-US" sz="1500" b="1" dirty="0">
                  <a:solidFill>
                    <a:srgbClr val="0E1B62"/>
                  </a:solidFill>
                </a:endParaRPr>
              </a:p>
            </p:txBody>
          </p:sp>
          <p:sp>
            <p:nvSpPr>
              <p:cNvPr id="57" name="Right Arrow 56"/>
              <p:cNvSpPr/>
              <p:nvPr/>
            </p:nvSpPr>
            <p:spPr>
              <a:xfrm>
                <a:off x="5462588" y="1749632"/>
                <a:ext cx="767751" cy="586322"/>
              </a:xfrm>
              <a:prstGeom prst="rightArrow">
                <a:avLst/>
              </a:prstGeom>
              <a:solidFill>
                <a:srgbClr val="13ACE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FCCF5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096220" y="2333633"/>
                <a:ext cx="33663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Determine least-cost resolution strategy/apply  (combination of) resolution powers and tools which include: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Purchase &amp; Assumption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Bail-in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Bridge Bank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Asset Management Vehicle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Liquidation/Depositor Reimbursement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Temporary Public Ownership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Other - Override shareholder rights</a:t>
                </a:r>
              </a:p>
              <a:p>
                <a:pPr>
                  <a:buFont typeface="Wingdings" pitchFamily="2" charset="2"/>
                  <a:buChar char="v"/>
                </a:pPr>
                <a:endParaRPr lang="en-US" sz="1400" dirty="0" smtClean="0"/>
              </a:p>
              <a:p>
                <a:endParaRPr lang="en-US" sz="1400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230338" y="1529718"/>
                <a:ext cx="130066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500" b="1" dirty="0" smtClean="0">
                    <a:solidFill>
                      <a:srgbClr val="0E1B62"/>
                    </a:solidFill>
                  </a:rPr>
                  <a:t>Effect closure and orderly wind-down</a:t>
                </a:r>
                <a:endParaRPr lang="en-US" sz="1500" b="1" dirty="0">
                  <a:solidFill>
                    <a:srgbClr val="0E1B62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62588" y="2755019"/>
                <a:ext cx="20684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Special insolvency rules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Wind down residual value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400" dirty="0" smtClean="0"/>
                  <a:t> Orderly exit market</a:t>
                </a:r>
                <a:endParaRPr lang="en-US" sz="1400" dirty="0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2096220" y="1647645"/>
                <a:ext cx="0" cy="2622430"/>
              </a:xfrm>
              <a:prstGeom prst="line">
                <a:avLst/>
              </a:prstGeom>
              <a:ln>
                <a:solidFill>
                  <a:srgbClr val="13ACE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462587" y="1583851"/>
                <a:ext cx="0" cy="2622430"/>
              </a:xfrm>
              <a:prstGeom prst="line">
                <a:avLst/>
              </a:prstGeom>
              <a:ln>
                <a:solidFill>
                  <a:srgbClr val="13ACE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 rot="19654995">
                <a:off x="372130" y="1886584"/>
                <a:ext cx="882425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900" b="1" dirty="0" smtClean="0">
                    <a:solidFill>
                      <a:srgbClr val="0E1B62"/>
                    </a:solidFill>
                  </a:rPr>
                  <a:t>BA</a:t>
                </a:r>
                <a:endParaRPr lang="en-US" sz="900" b="1" dirty="0">
                  <a:solidFill>
                    <a:srgbClr val="0E1B62"/>
                  </a:solidFill>
                </a:endParaRPr>
              </a:p>
            </p:txBody>
          </p:sp>
        </p:grpSp>
      </p:grpSp>
      <p:sp>
        <p:nvSpPr>
          <p:cNvPr id="86" name="Rectangle 85"/>
          <p:cNvSpPr/>
          <p:nvPr/>
        </p:nvSpPr>
        <p:spPr>
          <a:xfrm>
            <a:off x="186432" y="992045"/>
            <a:ext cx="8780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13ACEF"/>
                </a:solidFill>
              </a:rPr>
              <a:t>What is Resolution </a:t>
            </a:r>
            <a:r>
              <a:rPr lang="en-US" sz="1400" b="1" dirty="0" smtClean="0">
                <a:solidFill>
                  <a:srgbClr val="0E1B62"/>
                </a:solidFill>
              </a:rPr>
              <a:t>- </a:t>
            </a:r>
            <a:r>
              <a:rPr lang="en-GB" sz="1400" b="1" dirty="0" smtClean="0"/>
              <a:t>the exercise of powers by an authority in respect of dealing with a non-viable financial institution, with or without private sector involvement, with the aim of achieving the statutory objectives, set out in a Special Resolution Regime (SRR), mainly to avoid severe systemic disruption and without exposing the public purse to loss.</a:t>
            </a:r>
            <a:endParaRPr lang="en-US" sz="1400" b="1" dirty="0">
              <a:solidFill>
                <a:srgbClr val="0E1B6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463866">
            <a:off x="1787879" y="2349037"/>
            <a:ext cx="9967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b="1" dirty="0" smtClean="0">
                <a:solidFill>
                  <a:srgbClr val="0E1B62"/>
                </a:solidFill>
              </a:rPr>
              <a:t>NK</a:t>
            </a:r>
            <a:endParaRPr lang="en-US" sz="900" b="1" dirty="0">
              <a:solidFill>
                <a:srgbClr val="0E1B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8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52" y="741757"/>
            <a:ext cx="876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Objectives of an Effective Resolution Regime</a:t>
            </a:r>
            <a:endParaRPr lang="en-US" sz="2400" b="1" dirty="0">
              <a:solidFill>
                <a:srgbClr val="0E1B6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664846" y="1357310"/>
            <a:ext cx="5775783" cy="3622680"/>
            <a:chOff x="1664846" y="1505195"/>
            <a:chExt cx="5775783" cy="3622680"/>
          </a:xfrm>
        </p:grpSpPr>
        <p:grpSp>
          <p:nvGrpSpPr>
            <p:cNvPr id="3" name="Group 13"/>
            <p:cNvGrpSpPr/>
            <p:nvPr/>
          </p:nvGrpSpPr>
          <p:grpSpPr>
            <a:xfrm>
              <a:off x="3810000" y="2127250"/>
              <a:ext cx="1524000" cy="889000"/>
              <a:chOff x="4063999" y="0"/>
              <a:chExt cx="1524000" cy="889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063999" y="0"/>
                <a:ext cx="1524000" cy="889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4063999" y="0"/>
                <a:ext cx="1524000" cy="889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1592" tIns="52070" rIns="52070" bIns="52070" numCol="1" spcCol="1270" anchor="ctr" anchorCtr="0">
                <a:noAutofit/>
              </a:bodyPr>
              <a:lstStyle/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100" kern="1200" dirty="0"/>
              </a:p>
            </p:txBody>
          </p:sp>
        </p:grpSp>
        <p:grpSp>
          <p:nvGrpSpPr>
            <p:cNvPr id="4" name="Group 16"/>
            <p:cNvGrpSpPr/>
            <p:nvPr/>
          </p:nvGrpSpPr>
          <p:grpSpPr>
            <a:xfrm>
              <a:off x="3962400" y="2279650"/>
              <a:ext cx="1524000" cy="889000"/>
              <a:chOff x="4063999" y="0"/>
              <a:chExt cx="1524000" cy="889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063999" y="0"/>
                <a:ext cx="1524000" cy="8890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4063999" y="0"/>
                <a:ext cx="1524000" cy="889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1592" tIns="52070" rIns="52070" bIns="52070" numCol="1" spcCol="1270" anchor="ctr" anchorCtr="0">
                <a:noAutofit/>
              </a:bodyPr>
              <a:lstStyle/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100" kern="1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62833" y="2640979"/>
              <a:ext cx="2122259" cy="1777964"/>
              <a:chOff x="843130" y="2962303"/>
              <a:chExt cx="2122259" cy="1780018"/>
            </a:xfrm>
          </p:grpSpPr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971718" y="2962303"/>
                <a:ext cx="1833664" cy="1780018"/>
              </a:xfrm>
              <a:prstGeom prst="ellipse">
                <a:avLst/>
              </a:prstGeom>
              <a:solidFill>
                <a:srgbClr val="13ACEF"/>
              </a:solidFill>
              <a:ln>
                <a:solidFill>
                  <a:srgbClr val="13ACE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43130" y="3338008"/>
                <a:ext cx="2122259" cy="1201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Objectives </a:t>
                </a:r>
              </a:p>
              <a:p>
                <a:pPr algn="ctr"/>
                <a:r>
                  <a:rPr lang="en-GB" sz="2400" b="1" dirty="0"/>
                  <a:t>of </a:t>
                </a:r>
              </a:p>
              <a:p>
                <a:pPr algn="ctr"/>
                <a:r>
                  <a:rPr lang="en-GB" sz="2400" b="1" dirty="0"/>
                  <a:t>Resolution </a:t>
                </a:r>
                <a:endParaRPr lang="en-US" sz="2400" b="1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917802" y="2313496"/>
              <a:ext cx="1868853" cy="847416"/>
              <a:chOff x="1917802" y="2313496"/>
              <a:chExt cx="1868853" cy="847416"/>
            </a:xfrm>
          </p:grpSpPr>
          <p:sp>
            <p:nvSpPr>
              <p:cNvPr id="58" name="Arrow: Down 57"/>
              <p:cNvSpPr/>
              <p:nvPr/>
            </p:nvSpPr>
            <p:spPr>
              <a:xfrm rot="19071789">
                <a:off x="3250774" y="2756369"/>
                <a:ext cx="535881" cy="404543"/>
              </a:xfrm>
              <a:prstGeom prst="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917802" y="2313496"/>
                <a:ext cx="1629753" cy="654965"/>
                <a:chOff x="1383545" y="4030162"/>
                <a:chExt cx="1629753" cy="654965"/>
              </a:xfrm>
            </p:grpSpPr>
            <p:sp>
              <p:nvSpPr>
                <p:cNvPr id="29" name="Rectangle: Rounded Corners 28"/>
                <p:cNvSpPr/>
                <p:nvPr/>
              </p:nvSpPr>
              <p:spPr>
                <a:xfrm>
                  <a:off x="1399244" y="4030162"/>
                  <a:ext cx="1603389" cy="654965"/>
                </a:xfrm>
                <a:prstGeom prst="roundRect">
                  <a:avLst/>
                </a:prstGeom>
                <a:solidFill>
                  <a:srgbClr val="13ACE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Ensure continuity of essential services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383545" y="4203755"/>
                  <a:ext cx="16297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5237345" y="2319437"/>
              <a:ext cx="1803913" cy="834735"/>
              <a:chOff x="5228839" y="2319437"/>
              <a:chExt cx="1803913" cy="834735"/>
            </a:xfrm>
          </p:grpSpPr>
          <p:sp>
            <p:nvSpPr>
              <p:cNvPr id="59" name="Arrow: Down 58"/>
              <p:cNvSpPr/>
              <p:nvPr/>
            </p:nvSpPr>
            <p:spPr>
              <a:xfrm rot="2743855">
                <a:off x="5163170" y="2683960"/>
                <a:ext cx="535881" cy="404543"/>
              </a:xfrm>
              <a:prstGeom prst="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5402999" y="2319437"/>
                <a:ext cx="1629753" cy="654965"/>
                <a:chOff x="1386703" y="4030162"/>
                <a:chExt cx="1629753" cy="654965"/>
              </a:xfrm>
            </p:grpSpPr>
            <p:sp>
              <p:nvSpPr>
                <p:cNvPr id="39" name="Rectangle: Rounded Corners 38"/>
                <p:cNvSpPr/>
                <p:nvPr/>
              </p:nvSpPr>
              <p:spPr>
                <a:xfrm>
                  <a:off x="1399244" y="4030162"/>
                  <a:ext cx="1603389" cy="654965"/>
                </a:xfrm>
                <a:prstGeom prst="roundRect">
                  <a:avLst/>
                </a:prstGeom>
                <a:solidFill>
                  <a:srgbClr val="13ACE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386703" y="4112004"/>
                  <a:ext cx="16297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</a:rPr>
                    <a:t>Minimize resolution costs</a:t>
                  </a:r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1750211" y="4122062"/>
              <a:ext cx="2110443" cy="986102"/>
              <a:chOff x="1961461" y="4177109"/>
              <a:chExt cx="2007353" cy="986102"/>
            </a:xfrm>
          </p:grpSpPr>
          <p:sp>
            <p:nvSpPr>
              <p:cNvPr id="62" name="Arrow: Down 61"/>
              <p:cNvSpPr/>
              <p:nvPr/>
            </p:nvSpPr>
            <p:spPr>
              <a:xfrm rot="13500131">
                <a:off x="3474099" y="4218276"/>
                <a:ext cx="535881" cy="453548"/>
              </a:xfrm>
              <a:prstGeom prst="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1961461" y="4424547"/>
                <a:ext cx="1749078" cy="738664"/>
                <a:chOff x="734019" y="3211884"/>
                <a:chExt cx="2252386" cy="738664"/>
              </a:xfrm>
              <a:solidFill>
                <a:srgbClr val="13ACEF"/>
              </a:solidFill>
            </p:grpSpPr>
            <p:sp>
              <p:nvSpPr>
                <p:cNvPr id="47" name="Rectangle: Rounded Corners 46"/>
                <p:cNvSpPr/>
                <p:nvPr/>
              </p:nvSpPr>
              <p:spPr>
                <a:xfrm>
                  <a:off x="734019" y="3274230"/>
                  <a:ext cx="2201482" cy="654965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784923" y="3211884"/>
                  <a:ext cx="220148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Protect depositors, investors and policyholders</a:t>
                  </a:r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5040535" y="4165878"/>
              <a:ext cx="2400094" cy="961997"/>
              <a:chOff x="5049038" y="4165878"/>
              <a:chExt cx="2175361" cy="961997"/>
            </a:xfrm>
          </p:grpSpPr>
          <p:sp>
            <p:nvSpPr>
              <p:cNvPr id="63" name="Arrow: Down 62"/>
              <p:cNvSpPr/>
              <p:nvPr/>
            </p:nvSpPr>
            <p:spPr>
              <a:xfrm rot="7717428">
                <a:off x="4983369" y="4231547"/>
                <a:ext cx="535881" cy="404543"/>
              </a:xfrm>
              <a:prstGeom prst="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212927" y="4389211"/>
                <a:ext cx="2011472" cy="738664"/>
                <a:chOff x="1220470" y="3151683"/>
                <a:chExt cx="2970150" cy="738664"/>
              </a:xfrm>
              <a:solidFill>
                <a:srgbClr val="13ACEF"/>
              </a:solidFill>
            </p:grpSpPr>
            <p:sp>
              <p:nvSpPr>
                <p:cNvPr id="50" name="Rectangle: Rounded Corners 49"/>
                <p:cNvSpPr/>
                <p:nvPr/>
              </p:nvSpPr>
              <p:spPr>
                <a:xfrm>
                  <a:off x="1399247" y="3194318"/>
                  <a:ext cx="2708798" cy="654965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220470" y="3151683"/>
                  <a:ext cx="297015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Promote efficient, transparent &amp; orderly winding down  and exit </a:t>
                  </a: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1664846" y="3377696"/>
              <a:ext cx="1914189" cy="654965"/>
              <a:chOff x="1664846" y="3377696"/>
              <a:chExt cx="1914189" cy="654965"/>
            </a:xfrm>
          </p:grpSpPr>
          <p:sp>
            <p:nvSpPr>
              <p:cNvPr id="60" name="Arrow: Down 59"/>
              <p:cNvSpPr/>
              <p:nvPr/>
            </p:nvSpPr>
            <p:spPr>
              <a:xfrm rot="16200000">
                <a:off x="3108823" y="3502906"/>
                <a:ext cx="535881" cy="404543"/>
              </a:xfrm>
              <a:prstGeom prst="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664846" y="3377696"/>
                <a:ext cx="1603390" cy="654965"/>
                <a:chOff x="1399245" y="3223792"/>
                <a:chExt cx="1603390" cy="654965"/>
              </a:xfrm>
            </p:grpSpPr>
            <p:sp>
              <p:nvSpPr>
                <p:cNvPr id="53" name="Rectangle: Rounded Corners 52"/>
                <p:cNvSpPr/>
                <p:nvPr/>
              </p:nvSpPr>
              <p:spPr>
                <a:xfrm>
                  <a:off x="1399245" y="3223792"/>
                  <a:ext cx="1603389" cy="654965"/>
                </a:xfrm>
                <a:prstGeom prst="roundRect">
                  <a:avLst/>
                </a:prstGeom>
                <a:solidFill>
                  <a:srgbClr val="0E1B6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419069" y="3306540"/>
                  <a:ext cx="158356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Allocate losses to firm owners</a:t>
                  </a: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5455004" y="3363793"/>
              <a:ext cx="1950285" cy="654965"/>
              <a:chOff x="5455004" y="3363793"/>
              <a:chExt cx="1950285" cy="654965"/>
            </a:xfrm>
          </p:grpSpPr>
          <p:sp>
            <p:nvSpPr>
              <p:cNvPr id="61" name="Arrow: Down 60"/>
              <p:cNvSpPr/>
              <p:nvPr/>
            </p:nvSpPr>
            <p:spPr>
              <a:xfrm rot="5400000">
                <a:off x="5389335" y="3444187"/>
                <a:ext cx="535881" cy="404543"/>
              </a:xfrm>
              <a:prstGeom prst="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5775536" y="3363793"/>
                <a:ext cx="1629753" cy="654965"/>
                <a:chOff x="1399245" y="3223792"/>
                <a:chExt cx="1629753" cy="654965"/>
              </a:xfrm>
            </p:grpSpPr>
            <p:sp>
              <p:nvSpPr>
                <p:cNvPr id="56" name="Rectangle: Rounded Corners 55"/>
                <p:cNvSpPr/>
                <p:nvPr/>
              </p:nvSpPr>
              <p:spPr>
                <a:xfrm>
                  <a:off x="1399245" y="3223792"/>
                  <a:ext cx="1603389" cy="654965"/>
                </a:xfrm>
                <a:prstGeom prst="roundRect">
                  <a:avLst/>
                </a:prstGeom>
                <a:solidFill>
                  <a:srgbClr val="0E1B6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399245" y="3320443"/>
                  <a:ext cx="16297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Protect public funds</a:t>
                  </a: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3722269" y="1505195"/>
              <a:ext cx="1603389" cy="1094844"/>
              <a:chOff x="3722269" y="1505195"/>
              <a:chExt cx="1603389" cy="109484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722269" y="1505195"/>
                <a:ext cx="1603389" cy="738664"/>
                <a:chOff x="1399245" y="3188456"/>
                <a:chExt cx="1603389" cy="738664"/>
              </a:xfrm>
            </p:grpSpPr>
            <p:sp>
              <p:nvSpPr>
                <p:cNvPr id="8" name="Rectangle: Rounded Corners 7"/>
                <p:cNvSpPr/>
                <p:nvPr/>
              </p:nvSpPr>
              <p:spPr>
                <a:xfrm>
                  <a:off x="1399245" y="3223792"/>
                  <a:ext cx="1603389" cy="654965"/>
                </a:xfrm>
                <a:prstGeom prst="roundRect">
                  <a:avLst/>
                </a:prstGeom>
                <a:solidFill>
                  <a:srgbClr val="0E1B6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399245" y="3188456"/>
                  <a:ext cx="160338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</a:rPr>
                    <a:t>Contribute to financial system stability </a:t>
                  </a:r>
                </a:p>
              </p:txBody>
            </p:sp>
          </p:grpSp>
          <p:sp>
            <p:nvSpPr>
              <p:cNvPr id="11" name="Arrow: Down 10"/>
              <p:cNvSpPr/>
              <p:nvPr/>
            </p:nvSpPr>
            <p:spPr>
              <a:xfrm>
                <a:off x="4248770" y="2195496"/>
                <a:ext cx="535881" cy="404543"/>
              </a:xfrm>
              <a:prstGeom prst="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073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01" y="815145"/>
            <a:ext cx="89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Elements of </a:t>
            </a:r>
            <a:r>
              <a:rPr lang="en-US" sz="2400" b="1" dirty="0">
                <a:solidFill>
                  <a:srgbClr val="0E1B62"/>
                </a:solidFill>
              </a:rPr>
              <a:t>an Effective Resolution Regime: FSB Key Attributes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9047" y="2185582"/>
            <a:ext cx="26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E1B62"/>
                </a:solidFill>
              </a:rPr>
              <a:t>Designated Resolution Authority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72637" y="2185582"/>
            <a:ext cx="596553" cy="548640"/>
          </a:xfrm>
          <a:prstGeom prst="ellipse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577408" y="1424611"/>
            <a:ext cx="596553" cy="548640"/>
          </a:xfrm>
          <a:prstGeom prst="ellipse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72636" y="2966399"/>
            <a:ext cx="596553" cy="548640"/>
          </a:xfrm>
          <a:prstGeom prst="ellipse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572127" y="3718966"/>
            <a:ext cx="596553" cy="548640"/>
          </a:xfrm>
          <a:prstGeom prst="ellipse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577151" y="2897149"/>
            <a:ext cx="596553" cy="548640"/>
          </a:xfrm>
          <a:prstGeom prst="ellipse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49045" y="1396899"/>
            <a:ext cx="256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E1B62"/>
                </a:solidFill>
              </a:rPr>
              <a:t>Institutions within Scope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97422" y="2986803"/>
            <a:ext cx="2962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E1B62"/>
                </a:solidFill>
              </a:rPr>
              <a:t>Safeguards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4334" y="1484801"/>
            <a:ext cx="3432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E1B62"/>
                </a:solidFill>
              </a:rPr>
              <a:t>Set Off</a:t>
            </a:r>
            <a:endParaRPr lang="en-US" b="1" dirty="0">
              <a:solidFill>
                <a:srgbClr val="0E1B6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2446" y="3691783"/>
            <a:ext cx="3716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E1B62"/>
                </a:solidFill>
              </a:rPr>
              <a:t>Resolvability</a:t>
            </a:r>
          </a:p>
          <a:p>
            <a:pPr lvl="0"/>
            <a:r>
              <a:rPr lang="en-US" b="1" dirty="0">
                <a:solidFill>
                  <a:srgbClr val="0E1B62"/>
                </a:solidFill>
              </a:rPr>
              <a:t>Recovery and Resolution Plans</a:t>
            </a:r>
            <a:endParaRPr lang="en-US" dirty="0">
              <a:solidFill>
                <a:srgbClr val="0E1B62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08" b="40473" l="45302" r="65622">
                        <a14:foregroundMark x1="48125" y1="19255" x2="48125" y2="19255"/>
                        <a14:foregroundMark x1="48625" y1="24534" x2="48625" y2="24534"/>
                        <a14:foregroundMark x1="48625" y1="19979" x2="48625" y2="19979"/>
                        <a14:foregroundMark x1="50375" y1="18634" x2="50375" y2="18634"/>
                        <a14:foregroundMark x1="50750" y1="19462" x2="50750" y2="19462"/>
                        <a14:foregroundMark x1="50063" y1="18634" x2="50063" y2="18634"/>
                        <a14:foregroundMark x1="48625" y1="18634" x2="48625" y2="18634"/>
                        <a14:foregroundMark x1="48250" y1="18841" x2="48250" y2="18841"/>
                        <a14:foregroundMark x1="47875" y1="22153" x2="47875" y2="22153"/>
                        <a14:foregroundMark x1="47875" y1="22360" x2="47875" y2="22360"/>
                        <a14:foregroundMark x1="47875" y1="23395" x2="47875" y2="23395"/>
                        <a14:foregroundMark x1="47875" y1="24120" x2="47875" y2="24120"/>
                        <a14:foregroundMark x1="47875" y1="25776" x2="47875" y2="25776"/>
                        <a14:foregroundMark x1="47875" y1="25776" x2="48000" y2="26708"/>
                        <a14:foregroundMark x1="48250" y1="28157" x2="48250" y2="28157"/>
                        <a14:foregroundMark x1="49188" y1="29503" x2="49188" y2="29503"/>
                        <a14:foregroundMark x1="59938" y1="29710" x2="59938" y2="29710"/>
                        <a14:foregroundMark x1="59938" y1="29710" x2="59938" y2="29710"/>
                        <a14:foregroundMark x1="59938" y1="24327" x2="59938" y2="24327"/>
                        <a14:foregroundMark x1="59938" y1="24120" x2="59938" y2="24120"/>
                        <a14:foregroundMark x1="59938" y1="23188" x2="59938" y2="23188"/>
                        <a14:foregroundMark x1="59938" y1="22774" x2="59938" y2="22774"/>
                        <a14:foregroundMark x1="59938" y1="22153" x2="59938" y2="22153"/>
                        <a14:foregroundMark x1="59938" y1="21429" x2="59938" y2="21429"/>
                        <a14:foregroundMark x1="59688" y1="20600" x2="59688" y2="20600"/>
                        <a14:foregroundMark x1="59562" y1="19669" x2="59562" y2="19669"/>
                        <a14:foregroundMark x1="59438" y1="18427" x2="59438" y2="18427"/>
                      </a14:backgroundRemoval>
                    </a14:imgEffect>
                  </a14:imgLayer>
                </a14:imgProps>
              </a:ext>
            </a:extLst>
          </a:blip>
          <a:srcRect l="42762" t="5862" r="31838" b="55682"/>
          <a:stretch/>
        </p:blipFill>
        <p:spPr>
          <a:xfrm>
            <a:off x="4621204" y="3753673"/>
            <a:ext cx="600183" cy="548640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381613" y="1396899"/>
            <a:ext cx="596553" cy="548640"/>
          </a:xfrm>
          <a:prstGeom prst="ellipse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6398" b="95157" l="26483" r="43464"/>
                    </a14:imgEffect>
                  </a14:imgLayer>
                </a14:imgProps>
              </a:ext>
            </a:extLst>
          </a:blip>
          <a:srcRect l="24361" t="62803" r="54413" b="1248"/>
          <a:stretch/>
        </p:blipFill>
        <p:spPr>
          <a:xfrm>
            <a:off x="372328" y="2918965"/>
            <a:ext cx="627010" cy="6411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7774" b="43336" l="69902" r="96656"/>
                    </a14:imgEffect>
                  </a14:imgLayer>
                </a14:imgProps>
              </a:ext>
            </a:extLst>
          </a:blip>
          <a:srcRect l="74040" t="3329" r="10237" b="52218"/>
          <a:stretch/>
        </p:blipFill>
        <p:spPr>
          <a:xfrm>
            <a:off x="451808" y="1311096"/>
            <a:ext cx="428567" cy="73152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394333" y="4588018"/>
            <a:ext cx="2791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E1B62"/>
                </a:solidFill>
              </a:rPr>
              <a:t>Cross Border Cooperation</a:t>
            </a:r>
            <a:endParaRPr lang="en-US" dirty="0">
              <a:solidFill>
                <a:srgbClr val="0E1B6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4063" y="3879128"/>
            <a:ext cx="2771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E1B62"/>
                </a:solidFill>
              </a:rPr>
              <a:t>Triggers for Entry into Resolution</a:t>
            </a:r>
            <a:endParaRPr lang="en-US" b="1" dirty="0">
              <a:solidFill>
                <a:srgbClr val="0E1B6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0800000" flipV="1">
            <a:off x="1144020" y="2896480"/>
            <a:ext cx="2566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E1B62"/>
                </a:solidFill>
              </a:rPr>
              <a:t>Resolution </a:t>
            </a:r>
            <a:r>
              <a:rPr lang="en-US" b="1" dirty="0" smtClean="0">
                <a:solidFill>
                  <a:srgbClr val="0E1B62"/>
                </a:solidFill>
              </a:rPr>
              <a:t>Powers &amp; Tools </a:t>
            </a:r>
            <a:endParaRPr lang="en-US" b="1" dirty="0">
              <a:solidFill>
                <a:srgbClr val="0E1B62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577408" y="2138871"/>
            <a:ext cx="596553" cy="548640"/>
          </a:xfrm>
          <a:prstGeom prst="ellipse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67612" y="3789474"/>
            <a:ext cx="596553" cy="548640"/>
          </a:xfrm>
          <a:prstGeom prst="ellipse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369211" y="2209530"/>
            <a:ext cx="1920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E1B62"/>
                </a:solidFill>
              </a:rPr>
              <a:t>Funding</a:t>
            </a:r>
            <a:endParaRPr lang="en-US" dirty="0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82685" y="4521637"/>
            <a:ext cx="596553" cy="548640"/>
          </a:xfrm>
          <a:prstGeom prst="ellipse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577151" y="4498364"/>
            <a:ext cx="596553" cy="548640"/>
          </a:xfrm>
          <a:prstGeom prst="ellipse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158857" y="4611291"/>
            <a:ext cx="2554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E1B62"/>
                </a:solidFill>
              </a:rPr>
              <a:t>Access to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8402" b="76452" l="6375" r="51750">
                        <a14:foregroundMark x1="12000" y1="25622" x2="12000" y2="25622"/>
                        <a14:foregroundMark x1="13563" y1="14004" x2="13563" y2="14004"/>
                        <a14:foregroundMark x1="11250" y1="14627" x2="11250" y2="14627"/>
                        <a14:foregroundMark x1="12562" y1="12759" x2="12562" y2="12759"/>
                        <a14:foregroundMark x1="11688" y1="11618" x2="11688" y2="11618"/>
                        <a14:foregroundMark x1="11250" y1="13485" x2="11250" y2="13485"/>
                        <a14:foregroundMark x1="14563" y1="24689" x2="14563" y2="24689"/>
                        <a14:foregroundMark x1="10125" y1="58402" x2="10125" y2="58402"/>
                        <a14:foregroundMark x1="13000" y1="60581" x2="13000" y2="60581"/>
                        <a14:foregroundMark x1="15188" y1="55602" x2="15188" y2="55602"/>
                        <a14:foregroundMark x1="16625" y1="52282" x2="16625" y2="52282"/>
                        <a14:foregroundMark x1="17625" y1="54564" x2="17625" y2="54564"/>
                        <a14:foregroundMark x1="8063" y1="55602" x2="8063" y2="55602"/>
                        <a14:foregroundMark x1="8688" y1="52905" x2="8688" y2="52905"/>
                        <a14:foregroundMark x1="6375" y1="56224" x2="6375" y2="56224"/>
                        <a14:foregroundMark x1="6938" y1="57676" x2="6938" y2="57676"/>
                        <a14:foregroundMark x1="8250" y1="64627" x2="8250" y2="64627"/>
                        <a14:foregroundMark x1="9125" y1="65871" x2="9125" y2="65871"/>
                        <a14:foregroundMark x1="9938" y1="67531" x2="9938" y2="67531"/>
                        <a14:foregroundMark x1="13000" y1="60062" x2="13000" y2="60062"/>
                        <a14:foregroundMark x1="10688" y1="62241" x2="10688" y2="62241"/>
                        <a14:foregroundMark x1="10688" y1="69710" x2="10688" y2="69710"/>
                        <a14:foregroundMark x1="8063" y1="62448" x2="8063" y2="62448"/>
                        <a14:foregroundMark x1="12313" y1="55083" x2="12313" y2="55083"/>
                        <a14:foregroundMark x1="15563" y1="50726" x2="15563" y2="50726"/>
                        <a14:foregroundMark x1="15750" y1="53631" x2="15750" y2="53631"/>
                        <a14:foregroundMark x1="15625" y1="59855" x2="15625" y2="59855"/>
                        <a14:foregroundMark x1="16563" y1="65353" x2="16563" y2="65353"/>
                        <a14:foregroundMark x1="45000" y1="58402" x2="45000" y2="58402"/>
                        <a14:foregroundMark x1="47750" y1="51763" x2="47750" y2="51763"/>
                        <a14:foregroundMark x1="46750" y1="53112" x2="46750" y2="53112"/>
                        <a14:foregroundMark x1="47313" y1="58195" x2="47313" y2="58195"/>
                        <a14:foregroundMark x1="47688" y1="61515" x2="47688" y2="61515"/>
                        <a14:foregroundMark x1="44875" y1="63485" x2="44875" y2="63485"/>
                        <a14:foregroundMark x1="46313" y1="62967" x2="46313" y2="62967"/>
                        <a14:foregroundMark x1="45563" y1="61100" x2="45563" y2="61100"/>
                        <a14:foregroundMark x1="45563" y1="60996" x2="45563" y2="60996"/>
                        <a14:foregroundMark x1="43688" y1="64212" x2="43688" y2="64212"/>
                        <a14:foregroundMark x1="43375" y1="64627" x2="43375" y2="64627"/>
                        <a14:foregroundMark x1="48688" y1="61826" x2="48688" y2="61826"/>
                        <a14:foregroundMark x1="48688" y1="61307" x2="48688" y2="61307"/>
                        <a14:foregroundMark x1="48313" y1="59647" x2="48313" y2="59647"/>
                        <a14:foregroundMark x1="50875" y1="63278" x2="50875" y2="63278"/>
                        <a14:foregroundMark x1="42938" y1="64834" x2="42938" y2="64834"/>
                        <a14:foregroundMark x1="47438" y1="49170" x2="47438" y2="49170"/>
                        <a14:foregroundMark x1="46750" y1="68465" x2="46750" y2="68465"/>
                        <a14:foregroundMark x1="46563" y1="70124" x2="46563" y2="70124"/>
                        <a14:foregroundMark x1="31313" y1="23029" x2="31313" y2="23029"/>
                        <a14:foregroundMark x1="30438" y1="22822" x2="30438" y2="22822"/>
                        <a14:foregroundMark x1="31688" y1="14419" x2="31688" y2="14419"/>
                        <a14:foregroundMark x1="31688" y1="34336" x2="31688" y2="34336"/>
                        <a14:foregroundMark x1="34000" y1="34232" x2="34000" y2="34232"/>
                      </a14:backgroundRemoval>
                    </a14:imgEffect>
                  </a14:imgLayer>
                </a14:imgProps>
              </a:ext>
            </a:extLst>
          </a:blip>
          <a:srcRect l="2516" t="46879" r="78167" b="26339"/>
          <a:stretch/>
        </p:blipFill>
        <p:spPr>
          <a:xfrm>
            <a:off x="4595657" y="4566464"/>
            <a:ext cx="549491" cy="4589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8402" b="76452" l="6375" r="51750">
                        <a14:foregroundMark x1="12000" y1="25622" x2="12000" y2="25622"/>
                        <a14:foregroundMark x1="13563" y1="14004" x2="13563" y2="14004"/>
                        <a14:foregroundMark x1="11250" y1="14627" x2="11250" y2="14627"/>
                        <a14:foregroundMark x1="12562" y1="12759" x2="12562" y2="12759"/>
                        <a14:foregroundMark x1="11688" y1="11618" x2="11688" y2="11618"/>
                        <a14:foregroundMark x1="11250" y1="13485" x2="11250" y2="13485"/>
                        <a14:foregroundMark x1="14563" y1="24689" x2="14563" y2="24689"/>
                        <a14:foregroundMark x1="10125" y1="58402" x2="10125" y2="58402"/>
                        <a14:foregroundMark x1="13000" y1="60581" x2="13000" y2="60581"/>
                        <a14:foregroundMark x1="15188" y1="55602" x2="15188" y2="55602"/>
                        <a14:foregroundMark x1="16625" y1="52282" x2="16625" y2="52282"/>
                        <a14:foregroundMark x1="17625" y1="54564" x2="17625" y2="54564"/>
                        <a14:foregroundMark x1="8063" y1="55602" x2="8063" y2="55602"/>
                        <a14:foregroundMark x1="8688" y1="52905" x2="8688" y2="52905"/>
                        <a14:foregroundMark x1="6375" y1="56224" x2="6375" y2="56224"/>
                        <a14:foregroundMark x1="6938" y1="57676" x2="6938" y2="57676"/>
                        <a14:foregroundMark x1="8250" y1="64627" x2="8250" y2="64627"/>
                        <a14:foregroundMark x1="9125" y1="65871" x2="9125" y2="65871"/>
                        <a14:foregroundMark x1="9938" y1="67531" x2="9938" y2="67531"/>
                        <a14:foregroundMark x1="13000" y1="60062" x2="13000" y2="60062"/>
                        <a14:foregroundMark x1="10688" y1="62241" x2="10688" y2="62241"/>
                        <a14:foregroundMark x1="10688" y1="69710" x2="10688" y2="69710"/>
                        <a14:foregroundMark x1="8063" y1="62448" x2="8063" y2="62448"/>
                        <a14:foregroundMark x1="12313" y1="55083" x2="12313" y2="55083"/>
                        <a14:foregroundMark x1="15563" y1="50726" x2="15563" y2="50726"/>
                        <a14:foregroundMark x1="15750" y1="53631" x2="15750" y2="53631"/>
                        <a14:foregroundMark x1="15625" y1="59855" x2="15625" y2="59855"/>
                        <a14:foregroundMark x1="16563" y1="65353" x2="16563" y2="65353"/>
                        <a14:foregroundMark x1="45000" y1="58402" x2="45000" y2="58402"/>
                        <a14:foregroundMark x1="47750" y1="51763" x2="47750" y2="51763"/>
                        <a14:foregroundMark x1="46750" y1="53112" x2="46750" y2="53112"/>
                        <a14:foregroundMark x1="47313" y1="58195" x2="47313" y2="58195"/>
                        <a14:foregroundMark x1="47688" y1="61515" x2="47688" y2="61515"/>
                        <a14:foregroundMark x1="44875" y1="63485" x2="44875" y2="63485"/>
                        <a14:foregroundMark x1="46313" y1="62967" x2="46313" y2="62967"/>
                        <a14:foregroundMark x1="45563" y1="61100" x2="45563" y2="61100"/>
                        <a14:foregroundMark x1="45563" y1="60996" x2="45563" y2="60996"/>
                        <a14:foregroundMark x1="43688" y1="64212" x2="43688" y2="64212"/>
                        <a14:foregroundMark x1="43375" y1="64627" x2="43375" y2="64627"/>
                        <a14:foregroundMark x1="48688" y1="61826" x2="48688" y2="61826"/>
                        <a14:foregroundMark x1="48688" y1="61307" x2="48688" y2="61307"/>
                        <a14:foregroundMark x1="48313" y1="59647" x2="48313" y2="59647"/>
                        <a14:foregroundMark x1="50875" y1="63278" x2="50875" y2="63278"/>
                        <a14:foregroundMark x1="42938" y1="64834" x2="42938" y2="64834"/>
                        <a14:foregroundMark x1="47438" y1="49170" x2="47438" y2="49170"/>
                        <a14:foregroundMark x1="46750" y1="68465" x2="46750" y2="68465"/>
                        <a14:foregroundMark x1="46563" y1="70124" x2="46563" y2="70124"/>
                        <a14:foregroundMark x1="31313" y1="23029" x2="31313" y2="23029"/>
                        <a14:foregroundMark x1="30438" y1="22822" x2="30438" y2="22822"/>
                        <a14:foregroundMark x1="31688" y1="14419" x2="31688" y2="14419"/>
                        <a14:foregroundMark x1="31688" y1="34336" x2="31688" y2="34336"/>
                        <a14:foregroundMark x1="34000" y1="34232" x2="34000" y2="34232"/>
                      </a14:backgroundRemoval>
                    </a14:imgEffect>
                  </a14:imgLayer>
                </a14:imgProps>
              </a:ext>
            </a:extLst>
          </a:blip>
          <a:srcRect l="40050" t="43523" r="46734" b="20678"/>
          <a:stretch/>
        </p:blipFill>
        <p:spPr>
          <a:xfrm>
            <a:off x="4669185" y="1442631"/>
            <a:ext cx="367601" cy="5999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8402" b="76452" l="6375" r="51750">
                        <a14:foregroundMark x1="12000" y1="25622" x2="12000" y2="25622"/>
                        <a14:foregroundMark x1="13563" y1="14004" x2="13563" y2="14004"/>
                        <a14:foregroundMark x1="11250" y1="14627" x2="11250" y2="14627"/>
                        <a14:foregroundMark x1="12562" y1="12759" x2="12562" y2="12759"/>
                        <a14:foregroundMark x1="11688" y1="11618" x2="11688" y2="11618"/>
                        <a14:foregroundMark x1="11250" y1="13485" x2="11250" y2="13485"/>
                        <a14:foregroundMark x1="14563" y1="24689" x2="14563" y2="24689"/>
                        <a14:foregroundMark x1="10125" y1="58402" x2="10125" y2="58402"/>
                        <a14:foregroundMark x1="13000" y1="60581" x2="13000" y2="60581"/>
                        <a14:foregroundMark x1="15188" y1="55602" x2="15188" y2="55602"/>
                        <a14:foregroundMark x1="16625" y1="52282" x2="16625" y2="52282"/>
                        <a14:foregroundMark x1="17625" y1="54564" x2="17625" y2="54564"/>
                        <a14:foregroundMark x1="8063" y1="55602" x2="8063" y2="55602"/>
                        <a14:foregroundMark x1="8688" y1="52905" x2="8688" y2="52905"/>
                        <a14:foregroundMark x1="6375" y1="56224" x2="6375" y2="56224"/>
                        <a14:foregroundMark x1="6938" y1="57676" x2="6938" y2="57676"/>
                        <a14:foregroundMark x1="8250" y1="64627" x2="8250" y2="64627"/>
                        <a14:foregroundMark x1="9125" y1="65871" x2="9125" y2="65871"/>
                        <a14:foregroundMark x1="9938" y1="67531" x2="9938" y2="67531"/>
                        <a14:foregroundMark x1="13000" y1="60062" x2="13000" y2="60062"/>
                        <a14:foregroundMark x1="10688" y1="62241" x2="10688" y2="62241"/>
                        <a14:foregroundMark x1="10688" y1="69710" x2="10688" y2="69710"/>
                        <a14:foregroundMark x1="8063" y1="62448" x2="8063" y2="62448"/>
                        <a14:foregroundMark x1="12313" y1="55083" x2="12313" y2="55083"/>
                        <a14:foregroundMark x1="15563" y1="50726" x2="15563" y2="50726"/>
                        <a14:foregroundMark x1="15750" y1="53631" x2="15750" y2="53631"/>
                        <a14:foregroundMark x1="15625" y1="59855" x2="15625" y2="59855"/>
                        <a14:foregroundMark x1="16563" y1="65353" x2="16563" y2="65353"/>
                        <a14:foregroundMark x1="45000" y1="58402" x2="45000" y2="58402"/>
                        <a14:foregroundMark x1="47750" y1="51763" x2="47750" y2="51763"/>
                        <a14:foregroundMark x1="46750" y1="53112" x2="46750" y2="53112"/>
                        <a14:foregroundMark x1="47313" y1="58195" x2="47313" y2="58195"/>
                        <a14:foregroundMark x1="47688" y1="61515" x2="47688" y2="61515"/>
                        <a14:foregroundMark x1="44875" y1="63485" x2="44875" y2="63485"/>
                        <a14:foregroundMark x1="46313" y1="62967" x2="46313" y2="62967"/>
                        <a14:foregroundMark x1="45563" y1="61100" x2="45563" y2="61100"/>
                        <a14:foregroundMark x1="45563" y1="60996" x2="45563" y2="60996"/>
                        <a14:foregroundMark x1="43688" y1="64212" x2="43688" y2="64212"/>
                        <a14:foregroundMark x1="43375" y1="64627" x2="43375" y2="64627"/>
                        <a14:foregroundMark x1="48688" y1="61826" x2="48688" y2="61826"/>
                        <a14:foregroundMark x1="48688" y1="61307" x2="48688" y2="61307"/>
                        <a14:foregroundMark x1="48313" y1="59647" x2="48313" y2="59647"/>
                        <a14:foregroundMark x1="50875" y1="63278" x2="50875" y2="63278"/>
                        <a14:foregroundMark x1="42938" y1="64834" x2="42938" y2="64834"/>
                        <a14:foregroundMark x1="47438" y1="49170" x2="47438" y2="49170"/>
                        <a14:foregroundMark x1="46750" y1="68465" x2="46750" y2="68465"/>
                        <a14:foregroundMark x1="46563" y1="70124" x2="46563" y2="70124"/>
                        <a14:foregroundMark x1="31313" y1="23029" x2="31313" y2="23029"/>
                        <a14:foregroundMark x1="30438" y1="22822" x2="30438" y2="22822"/>
                        <a14:foregroundMark x1="31688" y1="14419" x2="31688" y2="14419"/>
                        <a14:foregroundMark x1="31688" y1="34336" x2="31688" y2="34336"/>
                        <a14:foregroundMark x1="34000" y1="34232" x2="34000" y2="34232"/>
                      </a14:backgroundRemoval>
                    </a14:imgEffect>
                  </a14:imgLayer>
                </a14:imgProps>
              </a:ext>
            </a:extLst>
          </a:blip>
          <a:srcRect l="23085" t="8440" r="61156" b="58116"/>
          <a:stretch/>
        </p:blipFill>
        <p:spPr>
          <a:xfrm>
            <a:off x="4669185" y="2120272"/>
            <a:ext cx="427113" cy="546119"/>
          </a:xfrm>
          <a:prstGeom prst="rect">
            <a:avLst/>
          </a:prstGeom>
        </p:spPr>
      </p:pic>
      <p:pic>
        <p:nvPicPr>
          <p:cNvPr id="23554" name="Picture 2" descr="Image result for safe clipart png"/>
          <p:cNvPicPr>
            <a:picLocks noChangeAspect="1" noChangeArrowheads="1"/>
          </p:cNvPicPr>
          <p:nvPr/>
        </p:nvPicPr>
        <p:blipFill>
          <a:blip r:embed="rId11"/>
          <a:srcRect l="26285" t="13909" r="26700" b="21480"/>
          <a:stretch>
            <a:fillRect/>
          </a:stretch>
        </p:blipFill>
        <p:spPr bwMode="auto">
          <a:xfrm>
            <a:off x="4669185" y="2966399"/>
            <a:ext cx="427114" cy="440226"/>
          </a:xfrm>
          <a:prstGeom prst="rect">
            <a:avLst/>
          </a:prstGeom>
          <a:noFill/>
        </p:spPr>
      </p:pic>
      <p:pic>
        <p:nvPicPr>
          <p:cNvPr id="23556" name="Picture 4" descr="Image result for laptop access clipart 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2685" y="4524743"/>
            <a:ext cx="522261" cy="522261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2601" b="95845" l="62982" r="86450">
                        <a14:foregroundMark x1="69563" y1="75880" x2="69563" y2="75880"/>
                        <a14:foregroundMark x1="69500" y1="73292" x2="69500" y2="73292"/>
                        <a14:foregroundMark x1="69375" y1="80228" x2="69375" y2="80228"/>
                      </a14:backgroundRemoval>
                    </a14:imgEffect>
                  </a14:imgLayer>
                </a14:imgProps>
              </a:ext>
            </a:extLst>
          </a:blip>
          <a:srcRect l="60049" t="58445" r="10616"/>
          <a:stretch/>
        </p:blipFill>
        <p:spPr>
          <a:xfrm>
            <a:off x="289025" y="3789474"/>
            <a:ext cx="710313" cy="607515"/>
          </a:xfrm>
          <a:prstGeom prst="rect">
            <a:avLst/>
          </a:prstGeom>
        </p:spPr>
      </p:pic>
      <p:pic>
        <p:nvPicPr>
          <p:cNvPr id="35" name="Picture 2" descr="Image result for policeman stop  clipart 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3955" y="2277229"/>
            <a:ext cx="319734" cy="410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598" y="1012371"/>
            <a:ext cx="85615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599" y="607219"/>
            <a:ext cx="8561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Key Players in the Resolution Process</a:t>
            </a:r>
          </a:p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&amp; </a:t>
            </a:r>
          </a:p>
          <a:p>
            <a:pPr algn="ctr"/>
            <a:r>
              <a:rPr lang="en-US" sz="2400" b="1" dirty="0" smtClean="0">
                <a:solidFill>
                  <a:srgbClr val="0E1B62"/>
                </a:solidFill>
              </a:rPr>
              <a:t>Institutional Arrangements</a:t>
            </a:r>
          </a:p>
        </p:txBody>
      </p:sp>
      <p:pic>
        <p:nvPicPr>
          <p:cNvPr id="7" name="Picture 6" descr="Stick Figure by joshbresser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6" y="3433319"/>
            <a:ext cx="5029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ick Figure by joshbresser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5562" y="1799705"/>
            <a:ext cx="5029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ick Figure by joshbresser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9" y="1904921"/>
            <a:ext cx="505318" cy="9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tick Figure by joshbresser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323" y="3433319"/>
            <a:ext cx="5029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tick Figure by joshbresser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223" y="3433319"/>
            <a:ext cx="5029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53837" y="1738745"/>
            <a:ext cx="136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6237" y="1891145"/>
            <a:ext cx="136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2806" y="3787718"/>
            <a:ext cx="177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Supervisor of Banks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6237" y="1904921"/>
            <a:ext cx="331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Resolution Authority (RA)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Designate an Existing Authority/Entity  as RA 	? 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Create a new Entity?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3437" y="2348345"/>
            <a:ext cx="136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61164" y="1535589"/>
            <a:ext cx="127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14098" y="3787718"/>
            <a:ext cx="97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 Insurer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7022" y="3510719"/>
            <a:ext cx="174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 /Minister of Finance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35781" y="1904920"/>
            <a:ext cx="3010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Resolution Administrator; Liquidator; Judicial Manager; Receiver; Temporary Manager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23" descr="Stick Figure by joshbresser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2375" y="3423744"/>
            <a:ext cx="5029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741797" y="3787718"/>
            <a:ext cx="100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6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13746</TotalTime>
  <Words>1580</Words>
  <Application>Microsoft Office PowerPoint</Application>
  <PresentationFormat>On-screen Show (16:9)</PresentationFormat>
  <Paragraphs>381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Peterson | Peti</dc:creator>
  <cp:lastModifiedBy>eloised</cp:lastModifiedBy>
  <cp:revision>280</cp:revision>
  <dcterms:created xsi:type="dcterms:W3CDTF">2017-01-12T14:53:24Z</dcterms:created>
  <dcterms:modified xsi:type="dcterms:W3CDTF">2017-05-18T18:39:41Z</dcterms:modified>
</cp:coreProperties>
</file>